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7" r:id="rId1"/>
  </p:sldMasterIdLst>
  <p:notesMasterIdLst>
    <p:notesMasterId r:id="rId87"/>
  </p:notesMasterIdLst>
  <p:handoutMasterIdLst>
    <p:handoutMasterId r:id="rId88"/>
  </p:handoutMasterIdLst>
  <p:sldIdLst>
    <p:sldId id="256" r:id="rId2"/>
    <p:sldId id="339" r:id="rId3"/>
    <p:sldId id="496" r:id="rId4"/>
    <p:sldId id="340" r:id="rId5"/>
    <p:sldId id="403" r:id="rId6"/>
    <p:sldId id="394" r:id="rId7"/>
    <p:sldId id="395" r:id="rId8"/>
    <p:sldId id="396" r:id="rId9"/>
    <p:sldId id="397" r:id="rId10"/>
    <p:sldId id="385" r:id="rId11"/>
    <p:sldId id="384" r:id="rId12"/>
    <p:sldId id="492" r:id="rId13"/>
    <p:sldId id="386" r:id="rId14"/>
    <p:sldId id="497" r:id="rId15"/>
    <p:sldId id="389" r:id="rId16"/>
    <p:sldId id="387" r:id="rId17"/>
    <p:sldId id="401" r:id="rId18"/>
    <p:sldId id="405" r:id="rId19"/>
    <p:sldId id="421" r:id="rId20"/>
    <p:sldId id="399" r:id="rId21"/>
    <p:sldId id="400" r:id="rId22"/>
    <p:sldId id="402" r:id="rId23"/>
    <p:sldId id="406" r:id="rId24"/>
    <p:sldId id="422" r:id="rId25"/>
    <p:sldId id="424" r:id="rId26"/>
    <p:sldId id="391" r:id="rId27"/>
    <p:sldId id="407" r:id="rId28"/>
    <p:sldId id="423" r:id="rId29"/>
    <p:sldId id="413" r:id="rId30"/>
    <p:sldId id="414" r:id="rId31"/>
    <p:sldId id="408" r:id="rId32"/>
    <p:sldId id="425" r:id="rId33"/>
    <p:sldId id="426" r:id="rId34"/>
    <p:sldId id="415" r:id="rId35"/>
    <p:sldId id="427" r:id="rId36"/>
    <p:sldId id="429" r:id="rId37"/>
    <p:sldId id="428" r:id="rId38"/>
    <p:sldId id="409" r:id="rId39"/>
    <p:sldId id="434" r:id="rId40"/>
    <p:sldId id="419" r:id="rId41"/>
    <p:sldId id="435" r:id="rId42"/>
    <p:sldId id="436" r:id="rId43"/>
    <p:sldId id="437" r:id="rId44"/>
    <p:sldId id="410" r:id="rId45"/>
    <p:sldId id="430" r:id="rId46"/>
    <p:sldId id="420" r:id="rId47"/>
    <p:sldId id="411" r:id="rId48"/>
    <p:sldId id="438" r:id="rId49"/>
    <p:sldId id="466" r:id="rId50"/>
    <p:sldId id="467" r:id="rId51"/>
    <p:sldId id="433" r:id="rId52"/>
    <p:sldId id="412" r:id="rId53"/>
    <p:sldId id="431" r:id="rId54"/>
    <p:sldId id="432" r:id="rId55"/>
    <p:sldId id="439" r:id="rId56"/>
    <p:sldId id="450" r:id="rId57"/>
    <p:sldId id="440" r:id="rId58"/>
    <p:sldId id="451" r:id="rId59"/>
    <p:sldId id="470" r:id="rId60"/>
    <p:sldId id="473" r:id="rId61"/>
    <p:sldId id="471" r:id="rId62"/>
    <p:sldId id="472" r:id="rId63"/>
    <p:sldId id="417" r:id="rId64"/>
    <p:sldId id="491" r:id="rId65"/>
    <p:sldId id="418" r:id="rId66"/>
    <p:sldId id="416" r:id="rId67"/>
    <p:sldId id="443" r:id="rId68"/>
    <p:sldId id="444" r:id="rId69"/>
    <p:sldId id="445" r:id="rId70"/>
    <p:sldId id="446" r:id="rId71"/>
    <p:sldId id="447" r:id="rId72"/>
    <p:sldId id="448" r:id="rId73"/>
    <p:sldId id="449" r:id="rId74"/>
    <p:sldId id="452" r:id="rId75"/>
    <p:sldId id="480" r:id="rId76"/>
    <p:sldId id="483" r:id="rId77"/>
    <p:sldId id="484" r:id="rId78"/>
    <p:sldId id="493" r:id="rId79"/>
    <p:sldId id="485" r:id="rId80"/>
    <p:sldId id="486" r:id="rId81"/>
    <p:sldId id="487" r:id="rId82"/>
    <p:sldId id="489" r:id="rId83"/>
    <p:sldId id="490" r:id="rId84"/>
    <p:sldId id="441" r:id="rId85"/>
    <p:sldId id="453" r:id="rId86"/>
  </p:sldIdLst>
  <p:sldSz cx="9144000" cy="5143500" type="screen16x9"/>
  <p:notesSz cx="6802438" cy="9934575"/>
  <p:embeddedFontLst>
    <p:embeddedFont>
      <p:font typeface="Arvo" panose="020B0604020202020204" charset="0"/>
      <p:regular r:id="rId89"/>
      <p:bold r:id="rId90"/>
      <p:italic r:id="rId91"/>
      <p:boldItalic r:id="rId92"/>
    </p:embeddedFont>
    <p:embeddedFont>
      <p:font typeface="Calibri" panose="020F0502020204030204" pitchFamily="34" charset="0"/>
      <p:regular r:id="rId93"/>
      <p:bold r:id="rId94"/>
      <p:italic r:id="rId95"/>
      <p:boldItalic r:id="rId96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EA68E1B-5897-4760-9EFE-E566FA1E303F}">
  <a:tblStyle styleId="{CEA68E1B-5897-4760-9EFE-E566FA1E303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69" autoAdjust="0"/>
    <p:restoredTop sz="93228" autoAdjust="0"/>
  </p:normalViewPr>
  <p:slideViewPr>
    <p:cSldViewPr>
      <p:cViewPr varScale="1">
        <p:scale>
          <a:sx n="135" d="100"/>
          <a:sy n="135" d="100"/>
        </p:scale>
        <p:origin x="105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font" Target="fonts/font1.fntdata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font" Target="fonts/font2.fntdata"/><Relationship Id="rId95" Type="http://schemas.openxmlformats.org/officeDocument/2006/relationships/font" Target="fonts/font7.fntdata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handoutMaster" Target="handoutMasters/handoutMaster1.xml"/><Relationship Id="rId91" Type="http://schemas.openxmlformats.org/officeDocument/2006/relationships/font" Target="fonts/font3.fntdata"/><Relationship Id="rId96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font" Target="fonts/font6.fntdata"/><Relationship Id="rId9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4.fntdata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notesMaster" Target="notesMasters/notesMaster1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font" Target="fonts/font5.fntdata"/><Relationship Id="rId98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955B19-7DC6-448A-898E-8AD150D26D7D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DE8C7FB-0A6E-4EFF-A756-7A0E952453E9}">
      <dgm:prSet phldrT="[Text]"/>
      <dgm:spPr>
        <a:solidFill>
          <a:srgbClr val="92D050"/>
        </a:solidFill>
      </dgm:spPr>
      <dgm:t>
        <a:bodyPr/>
        <a:lstStyle/>
        <a:p>
          <a:r>
            <a:rPr lang="ms-MY" dirty="0">
              <a:solidFill>
                <a:schemeClr val="tx1"/>
              </a:solidFill>
            </a:rPr>
            <a:t>Pembekal</a:t>
          </a:r>
        </a:p>
        <a:p>
          <a:r>
            <a:rPr lang="ms-MY" dirty="0">
              <a:solidFill>
                <a:schemeClr val="tx1"/>
              </a:solidFill>
            </a:rPr>
            <a:t>(Invois)</a:t>
          </a:r>
        </a:p>
      </dgm:t>
    </dgm:pt>
    <dgm:pt modelId="{BF42CABA-B694-4E14-BA65-14491DF8DA3E}" type="parTrans" cxnId="{EE61FB50-8669-437A-9279-B17CE89113F9}">
      <dgm:prSet/>
      <dgm:spPr/>
      <dgm:t>
        <a:bodyPr/>
        <a:lstStyle/>
        <a:p>
          <a:endParaRPr lang="ms-MY"/>
        </a:p>
      </dgm:t>
    </dgm:pt>
    <dgm:pt modelId="{CCF158DB-0EEE-4BEE-B79F-EF80EBD7A41C}" type="sibTrans" cxnId="{EE61FB50-8669-437A-9279-B17CE89113F9}">
      <dgm:prSet/>
      <dgm:spPr/>
      <dgm:t>
        <a:bodyPr/>
        <a:lstStyle/>
        <a:p>
          <a:endParaRPr lang="ms-MY"/>
        </a:p>
      </dgm:t>
    </dgm:pt>
    <dgm:pt modelId="{DE4409E2-35EA-4613-A743-BCC8D3A0D945}">
      <dgm:prSet phldrT="[Text]"/>
      <dgm:spPr/>
      <dgm:t>
        <a:bodyPr/>
        <a:lstStyle/>
        <a:p>
          <a:r>
            <a:rPr lang="ms-MY" dirty="0"/>
            <a:t>Padanan Bayaran</a:t>
          </a:r>
        </a:p>
      </dgm:t>
    </dgm:pt>
    <dgm:pt modelId="{7729609E-B12D-42AF-9AFF-48B1CF74EF44}" type="parTrans" cxnId="{2F77D920-21EB-4AFD-BEE5-2FE03CF54A3C}">
      <dgm:prSet/>
      <dgm:spPr/>
      <dgm:t>
        <a:bodyPr/>
        <a:lstStyle/>
        <a:p>
          <a:endParaRPr lang="ms-MY"/>
        </a:p>
      </dgm:t>
    </dgm:pt>
    <dgm:pt modelId="{7E24BA18-0DDE-4797-A583-23E8D6F03831}" type="sibTrans" cxnId="{2F77D920-21EB-4AFD-BEE5-2FE03CF54A3C}">
      <dgm:prSet/>
      <dgm:spPr/>
      <dgm:t>
        <a:bodyPr/>
        <a:lstStyle/>
        <a:p>
          <a:endParaRPr lang="ms-MY"/>
        </a:p>
      </dgm:t>
    </dgm:pt>
    <dgm:pt modelId="{23C79343-C6BF-495A-AB9E-74A2FC35B149}" type="pres">
      <dgm:prSet presAssocID="{E4955B19-7DC6-448A-898E-8AD150D26D7D}" presName="Name0" presStyleCnt="0">
        <dgm:presLayoutVars>
          <dgm:dir/>
          <dgm:animLvl val="lvl"/>
          <dgm:resizeHandles val="exact"/>
        </dgm:presLayoutVars>
      </dgm:prSet>
      <dgm:spPr/>
    </dgm:pt>
    <dgm:pt modelId="{5C83E349-3613-4ABC-9036-6D395182FE94}" type="pres">
      <dgm:prSet presAssocID="{9DE8C7FB-0A6E-4EFF-A756-7A0E952453E9}" presName="parTxOnly" presStyleLbl="node1" presStyleIdx="0" presStyleCnt="2" custLinFactY="7592" custLinFactNeighborY="100000">
        <dgm:presLayoutVars>
          <dgm:chMax val="0"/>
          <dgm:chPref val="0"/>
          <dgm:bulletEnabled val="1"/>
        </dgm:presLayoutVars>
      </dgm:prSet>
      <dgm:spPr/>
    </dgm:pt>
    <dgm:pt modelId="{6C929A76-9DAD-4E50-8099-4BF95FD7A31D}" type="pres">
      <dgm:prSet presAssocID="{CCF158DB-0EEE-4BEE-B79F-EF80EBD7A41C}" presName="parTxOnlySpace" presStyleCnt="0"/>
      <dgm:spPr/>
    </dgm:pt>
    <dgm:pt modelId="{46112D78-BDC2-4309-8853-4E5D84259274}" type="pres">
      <dgm:prSet presAssocID="{DE4409E2-35EA-4613-A743-BCC8D3A0D945}" presName="parTxOnly" presStyleLbl="node1" presStyleIdx="1" presStyleCnt="2" custLinFactNeighborY="4651">
        <dgm:presLayoutVars>
          <dgm:chMax val="0"/>
          <dgm:chPref val="0"/>
          <dgm:bulletEnabled val="1"/>
        </dgm:presLayoutVars>
      </dgm:prSet>
      <dgm:spPr/>
    </dgm:pt>
  </dgm:ptLst>
  <dgm:cxnLst>
    <dgm:cxn modelId="{133DEF0C-0C50-4988-9C0A-695CDA800110}" type="presOf" srcId="{9DE8C7FB-0A6E-4EFF-A756-7A0E952453E9}" destId="{5C83E349-3613-4ABC-9036-6D395182FE94}" srcOrd="0" destOrd="0" presId="urn:microsoft.com/office/officeart/2005/8/layout/chevron1"/>
    <dgm:cxn modelId="{2F77D920-21EB-4AFD-BEE5-2FE03CF54A3C}" srcId="{E4955B19-7DC6-448A-898E-8AD150D26D7D}" destId="{DE4409E2-35EA-4613-A743-BCC8D3A0D945}" srcOrd="1" destOrd="0" parTransId="{7729609E-B12D-42AF-9AFF-48B1CF74EF44}" sibTransId="{7E24BA18-0DDE-4797-A583-23E8D6F03831}"/>
    <dgm:cxn modelId="{731CE730-2F3F-49BC-81DD-0224E0EDEDF1}" type="presOf" srcId="{E4955B19-7DC6-448A-898E-8AD150D26D7D}" destId="{23C79343-C6BF-495A-AB9E-74A2FC35B149}" srcOrd="0" destOrd="0" presId="urn:microsoft.com/office/officeart/2005/8/layout/chevron1"/>
    <dgm:cxn modelId="{EE61FB50-8669-437A-9279-B17CE89113F9}" srcId="{E4955B19-7DC6-448A-898E-8AD150D26D7D}" destId="{9DE8C7FB-0A6E-4EFF-A756-7A0E952453E9}" srcOrd="0" destOrd="0" parTransId="{BF42CABA-B694-4E14-BA65-14491DF8DA3E}" sibTransId="{CCF158DB-0EEE-4BEE-B79F-EF80EBD7A41C}"/>
    <dgm:cxn modelId="{24C91AD4-E302-41E2-A64A-1FAFA3762ECB}" type="presOf" srcId="{DE4409E2-35EA-4613-A743-BCC8D3A0D945}" destId="{46112D78-BDC2-4309-8853-4E5D84259274}" srcOrd="0" destOrd="0" presId="urn:microsoft.com/office/officeart/2005/8/layout/chevron1"/>
    <dgm:cxn modelId="{54763BEE-7F51-45B2-80E4-EB342D70C9B9}" type="presParOf" srcId="{23C79343-C6BF-495A-AB9E-74A2FC35B149}" destId="{5C83E349-3613-4ABC-9036-6D395182FE94}" srcOrd="0" destOrd="0" presId="urn:microsoft.com/office/officeart/2005/8/layout/chevron1"/>
    <dgm:cxn modelId="{9B8D2427-39FB-4E56-96CD-D78DEF941D0E}" type="presParOf" srcId="{23C79343-C6BF-495A-AB9E-74A2FC35B149}" destId="{6C929A76-9DAD-4E50-8099-4BF95FD7A31D}" srcOrd="1" destOrd="0" presId="urn:microsoft.com/office/officeart/2005/8/layout/chevron1"/>
    <dgm:cxn modelId="{ECF56F06-7453-4B94-A37F-C11AF359048C}" type="presParOf" srcId="{23C79343-C6BF-495A-AB9E-74A2FC35B149}" destId="{46112D78-BDC2-4309-8853-4E5D84259274}" srcOrd="2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955B19-7DC6-448A-898E-8AD150D26D7D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DE8C7FB-0A6E-4EFF-A756-7A0E952453E9}">
      <dgm:prSet phldrT="[Text]"/>
      <dgm:spPr>
        <a:solidFill>
          <a:srgbClr val="92D050"/>
        </a:solidFill>
      </dgm:spPr>
      <dgm:t>
        <a:bodyPr/>
        <a:lstStyle/>
        <a:p>
          <a:r>
            <a:rPr lang="ms-MY" dirty="0">
              <a:solidFill>
                <a:schemeClr val="tx1"/>
              </a:solidFill>
            </a:rPr>
            <a:t>Pembekal</a:t>
          </a:r>
        </a:p>
        <a:p>
          <a:r>
            <a:rPr lang="ms-MY" dirty="0">
              <a:solidFill>
                <a:schemeClr val="tx1"/>
              </a:solidFill>
            </a:rPr>
            <a:t>(Invois)</a:t>
          </a:r>
        </a:p>
      </dgm:t>
    </dgm:pt>
    <dgm:pt modelId="{BF42CABA-B694-4E14-BA65-14491DF8DA3E}" type="parTrans" cxnId="{EE61FB50-8669-437A-9279-B17CE89113F9}">
      <dgm:prSet/>
      <dgm:spPr/>
      <dgm:t>
        <a:bodyPr/>
        <a:lstStyle/>
        <a:p>
          <a:endParaRPr lang="ms-MY"/>
        </a:p>
      </dgm:t>
    </dgm:pt>
    <dgm:pt modelId="{CCF158DB-0EEE-4BEE-B79F-EF80EBD7A41C}" type="sibTrans" cxnId="{EE61FB50-8669-437A-9279-B17CE89113F9}">
      <dgm:prSet/>
      <dgm:spPr/>
      <dgm:t>
        <a:bodyPr/>
        <a:lstStyle/>
        <a:p>
          <a:endParaRPr lang="ms-MY"/>
        </a:p>
      </dgm:t>
    </dgm:pt>
    <dgm:pt modelId="{CACE1172-535A-474F-BF99-7721834FD3A7}">
      <dgm:prSet phldrT="[Text]"/>
      <dgm:spPr/>
      <dgm:t>
        <a:bodyPr/>
        <a:lstStyle/>
        <a:p>
          <a:r>
            <a:rPr lang="ms-MY" dirty="0"/>
            <a:t>Pelulus Pemenuhan</a:t>
          </a:r>
        </a:p>
        <a:p>
          <a:r>
            <a:rPr lang="ms-MY" dirty="0"/>
            <a:t>(Kelulusan Nota Debit)</a:t>
          </a:r>
        </a:p>
      </dgm:t>
    </dgm:pt>
    <dgm:pt modelId="{6580E58F-7665-4694-9355-6AC7ECA72C98}" type="parTrans" cxnId="{2AA39D3E-CD4B-4B9B-85C8-6763B53D7072}">
      <dgm:prSet/>
      <dgm:spPr/>
      <dgm:t>
        <a:bodyPr/>
        <a:lstStyle/>
        <a:p>
          <a:endParaRPr lang="ms-MY"/>
        </a:p>
      </dgm:t>
    </dgm:pt>
    <dgm:pt modelId="{C37D307E-A04E-4E06-ABDE-3C0B3F9B1A7E}" type="sibTrans" cxnId="{2AA39D3E-CD4B-4B9B-85C8-6763B53D7072}">
      <dgm:prSet/>
      <dgm:spPr/>
      <dgm:t>
        <a:bodyPr/>
        <a:lstStyle/>
        <a:p>
          <a:endParaRPr lang="ms-MY"/>
        </a:p>
      </dgm:t>
    </dgm:pt>
    <dgm:pt modelId="{DE4409E2-35EA-4613-A743-BCC8D3A0D945}">
      <dgm:prSet phldrT="[Text]"/>
      <dgm:spPr/>
      <dgm:t>
        <a:bodyPr/>
        <a:lstStyle/>
        <a:p>
          <a:r>
            <a:rPr lang="ms-MY" dirty="0"/>
            <a:t>Padanan Bayaran</a:t>
          </a:r>
        </a:p>
      </dgm:t>
    </dgm:pt>
    <dgm:pt modelId="{7729609E-B12D-42AF-9AFF-48B1CF74EF44}" type="parTrans" cxnId="{2F77D920-21EB-4AFD-BEE5-2FE03CF54A3C}">
      <dgm:prSet/>
      <dgm:spPr/>
      <dgm:t>
        <a:bodyPr/>
        <a:lstStyle/>
        <a:p>
          <a:endParaRPr lang="ms-MY"/>
        </a:p>
      </dgm:t>
    </dgm:pt>
    <dgm:pt modelId="{7E24BA18-0DDE-4797-A583-23E8D6F03831}" type="sibTrans" cxnId="{2F77D920-21EB-4AFD-BEE5-2FE03CF54A3C}">
      <dgm:prSet/>
      <dgm:spPr/>
      <dgm:t>
        <a:bodyPr/>
        <a:lstStyle/>
        <a:p>
          <a:endParaRPr lang="ms-MY"/>
        </a:p>
      </dgm:t>
    </dgm:pt>
    <dgm:pt modelId="{579604F5-9BB1-4E10-90B2-6949791A9CD6}">
      <dgm:prSet phldrT="[Text]"/>
      <dgm:spPr>
        <a:solidFill>
          <a:srgbClr val="FFFF00"/>
        </a:solidFill>
      </dgm:spPr>
      <dgm:t>
        <a:bodyPr/>
        <a:lstStyle/>
        <a:p>
          <a:r>
            <a:rPr lang="ms-MY" dirty="0">
              <a:solidFill>
                <a:schemeClr val="tx1"/>
              </a:solidFill>
            </a:rPr>
            <a:t>1GFMAS</a:t>
          </a:r>
        </a:p>
      </dgm:t>
    </dgm:pt>
    <dgm:pt modelId="{E44F1F1E-44AE-4236-B618-3026168D0114}" type="parTrans" cxnId="{C9CE8249-89C7-4192-8FD8-F3C8FD0812D9}">
      <dgm:prSet/>
      <dgm:spPr/>
      <dgm:t>
        <a:bodyPr/>
        <a:lstStyle/>
        <a:p>
          <a:endParaRPr lang="ms-MY"/>
        </a:p>
      </dgm:t>
    </dgm:pt>
    <dgm:pt modelId="{2E3BED91-DB06-469E-9D6A-DDFD9B6A3209}" type="sibTrans" cxnId="{C9CE8249-89C7-4192-8FD8-F3C8FD0812D9}">
      <dgm:prSet/>
      <dgm:spPr/>
      <dgm:t>
        <a:bodyPr/>
        <a:lstStyle/>
        <a:p>
          <a:endParaRPr lang="ms-MY"/>
        </a:p>
      </dgm:t>
    </dgm:pt>
    <dgm:pt modelId="{23C79343-C6BF-495A-AB9E-74A2FC35B149}" type="pres">
      <dgm:prSet presAssocID="{E4955B19-7DC6-448A-898E-8AD150D26D7D}" presName="Name0" presStyleCnt="0">
        <dgm:presLayoutVars>
          <dgm:dir/>
          <dgm:animLvl val="lvl"/>
          <dgm:resizeHandles val="exact"/>
        </dgm:presLayoutVars>
      </dgm:prSet>
      <dgm:spPr/>
    </dgm:pt>
    <dgm:pt modelId="{5C83E349-3613-4ABC-9036-6D395182FE94}" type="pres">
      <dgm:prSet presAssocID="{9DE8C7FB-0A6E-4EFF-A756-7A0E952453E9}" presName="parTxOnly" presStyleLbl="node1" presStyleIdx="0" presStyleCnt="4" custLinFactY="7592" custLinFactNeighborY="100000">
        <dgm:presLayoutVars>
          <dgm:chMax val="0"/>
          <dgm:chPref val="0"/>
          <dgm:bulletEnabled val="1"/>
        </dgm:presLayoutVars>
      </dgm:prSet>
      <dgm:spPr/>
    </dgm:pt>
    <dgm:pt modelId="{6C929A76-9DAD-4E50-8099-4BF95FD7A31D}" type="pres">
      <dgm:prSet presAssocID="{CCF158DB-0EEE-4BEE-B79F-EF80EBD7A41C}" presName="parTxOnlySpace" presStyleCnt="0"/>
      <dgm:spPr/>
    </dgm:pt>
    <dgm:pt modelId="{7A9D91C9-5E68-4E37-8AB3-ABD02B68836B}" type="pres">
      <dgm:prSet presAssocID="{CACE1172-535A-474F-BF99-7721834FD3A7}" presName="parTxOnly" presStyleLbl="node1" presStyleIdx="1" presStyleCnt="4" custLinFactY="7592" custLinFactNeighborY="100000">
        <dgm:presLayoutVars>
          <dgm:chMax val="0"/>
          <dgm:chPref val="0"/>
          <dgm:bulletEnabled val="1"/>
        </dgm:presLayoutVars>
      </dgm:prSet>
      <dgm:spPr/>
    </dgm:pt>
    <dgm:pt modelId="{A9D8F790-5DDA-4EC9-8294-CFFA99D32C45}" type="pres">
      <dgm:prSet presAssocID="{C37D307E-A04E-4E06-ABDE-3C0B3F9B1A7E}" presName="parTxOnlySpace" presStyleCnt="0"/>
      <dgm:spPr/>
    </dgm:pt>
    <dgm:pt modelId="{755A36AC-8AB5-4408-B065-32BA65BF2B21}" type="pres">
      <dgm:prSet presAssocID="{579604F5-9BB1-4E10-90B2-6949791A9CD6}" presName="parTxOnly" presStyleLbl="node1" presStyleIdx="2" presStyleCnt="4" custLinFactY="4201" custLinFactNeighborX="3707" custLinFactNeighborY="100000">
        <dgm:presLayoutVars>
          <dgm:chMax val="0"/>
          <dgm:chPref val="0"/>
          <dgm:bulletEnabled val="1"/>
        </dgm:presLayoutVars>
      </dgm:prSet>
      <dgm:spPr/>
    </dgm:pt>
    <dgm:pt modelId="{A0FA5D90-4537-44A1-9D80-48E35C7CF62C}" type="pres">
      <dgm:prSet presAssocID="{2E3BED91-DB06-469E-9D6A-DDFD9B6A3209}" presName="parTxOnlySpace" presStyleCnt="0"/>
      <dgm:spPr/>
    </dgm:pt>
    <dgm:pt modelId="{46112D78-BDC2-4309-8853-4E5D84259274}" type="pres">
      <dgm:prSet presAssocID="{DE4409E2-35EA-4613-A743-BCC8D3A0D945}" presName="parTxOnly" presStyleLbl="node1" presStyleIdx="3" presStyleCnt="4" custLinFactY="7592" custLinFactNeighborY="100000">
        <dgm:presLayoutVars>
          <dgm:chMax val="0"/>
          <dgm:chPref val="0"/>
          <dgm:bulletEnabled val="1"/>
        </dgm:presLayoutVars>
      </dgm:prSet>
      <dgm:spPr/>
    </dgm:pt>
  </dgm:ptLst>
  <dgm:cxnLst>
    <dgm:cxn modelId="{3CF84502-9FA3-4213-B426-B74C6229E045}" type="presOf" srcId="{DE4409E2-35EA-4613-A743-BCC8D3A0D945}" destId="{46112D78-BDC2-4309-8853-4E5D84259274}" srcOrd="0" destOrd="0" presId="urn:microsoft.com/office/officeart/2005/8/layout/chevron1"/>
    <dgm:cxn modelId="{2AE5D010-A3AA-4FE6-A347-035BECB65F2B}" type="presOf" srcId="{CACE1172-535A-474F-BF99-7721834FD3A7}" destId="{7A9D91C9-5E68-4E37-8AB3-ABD02B68836B}" srcOrd="0" destOrd="0" presId="urn:microsoft.com/office/officeart/2005/8/layout/chevron1"/>
    <dgm:cxn modelId="{C5E4141E-0EC1-4F67-959D-2E443F0BAC6C}" type="presOf" srcId="{579604F5-9BB1-4E10-90B2-6949791A9CD6}" destId="{755A36AC-8AB5-4408-B065-32BA65BF2B21}" srcOrd="0" destOrd="0" presId="urn:microsoft.com/office/officeart/2005/8/layout/chevron1"/>
    <dgm:cxn modelId="{2F77D920-21EB-4AFD-BEE5-2FE03CF54A3C}" srcId="{E4955B19-7DC6-448A-898E-8AD150D26D7D}" destId="{DE4409E2-35EA-4613-A743-BCC8D3A0D945}" srcOrd="3" destOrd="0" parTransId="{7729609E-B12D-42AF-9AFF-48B1CF74EF44}" sibTransId="{7E24BA18-0DDE-4797-A583-23E8D6F03831}"/>
    <dgm:cxn modelId="{2AA39D3E-CD4B-4B9B-85C8-6763B53D7072}" srcId="{E4955B19-7DC6-448A-898E-8AD150D26D7D}" destId="{CACE1172-535A-474F-BF99-7721834FD3A7}" srcOrd="1" destOrd="0" parTransId="{6580E58F-7665-4694-9355-6AC7ECA72C98}" sibTransId="{C37D307E-A04E-4E06-ABDE-3C0B3F9B1A7E}"/>
    <dgm:cxn modelId="{C9CE8249-89C7-4192-8FD8-F3C8FD0812D9}" srcId="{E4955B19-7DC6-448A-898E-8AD150D26D7D}" destId="{579604F5-9BB1-4E10-90B2-6949791A9CD6}" srcOrd="2" destOrd="0" parTransId="{E44F1F1E-44AE-4236-B618-3026168D0114}" sibTransId="{2E3BED91-DB06-469E-9D6A-DDFD9B6A3209}"/>
    <dgm:cxn modelId="{EE61FB50-8669-437A-9279-B17CE89113F9}" srcId="{E4955B19-7DC6-448A-898E-8AD150D26D7D}" destId="{9DE8C7FB-0A6E-4EFF-A756-7A0E952453E9}" srcOrd="0" destOrd="0" parTransId="{BF42CABA-B694-4E14-BA65-14491DF8DA3E}" sibTransId="{CCF158DB-0EEE-4BEE-B79F-EF80EBD7A41C}"/>
    <dgm:cxn modelId="{5164A35A-4C4F-4867-A996-C285FAC9F855}" type="presOf" srcId="{E4955B19-7DC6-448A-898E-8AD150D26D7D}" destId="{23C79343-C6BF-495A-AB9E-74A2FC35B149}" srcOrd="0" destOrd="0" presId="urn:microsoft.com/office/officeart/2005/8/layout/chevron1"/>
    <dgm:cxn modelId="{BFE11CFA-AB22-4439-942C-706DF33B99AE}" type="presOf" srcId="{9DE8C7FB-0A6E-4EFF-A756-7A0E952453E9}" destId="{5C83E349-3613-4ABC-9036-6D395182FE94}" srcOrd="0" destOrd="0" presId="urn:microsoft.com/office/officeart/2005/8/layout/chevron1"/>
    <dgm:cxn modelId="{B420DEE8-5897-4AEA-88A3-4FC2C6157B31}" type="presParOf" srcId="{23C79343-C6BF-495A-AB9E-74A2FC35B149}" destId="{5C83E349-3613-4ABC-9036-6D395182FE94}" srcOrd="0" destOrd="0" presId="urn:microsoft.com/office/officeart/2005/8/layout/chevron1"/>
    <dgm:cxn modelId="{5CCE8F6A-BF6E-4ECE-908D-A50493A4962F}" type="presParOf" srcId="{23C79343-C6BF-495A-AB9E-74A2FC35B149}" destId="{6C929A76-9DAD-4E50-8099-4BF95FD7A31D}" srcOrd="1" destOrd="0" presId="urn:microsoft.com/office/officeart/2005/8/layout/chevron1"/>
    <dgm:cxn modelId="{BFF24C20-62C7-4089-8F3E-90CDE48C268B}" type="presParOf" srcId="{23C79343-C6BF-495A-AB9E-74A2FC35B149}" destId="{7A9D91C9-5E68-4E37-8AB3-ABD02B68836B}" srcOrd="2" destOrd="0" presId="urn:microsoft.com/office/officeart/2005/8/layout/chevron1"/>
    <dgm:cxn modelId="{7095B25E-834D-403C-B3C5-D5F7F5BD83AD}" type="presParOf" srcId="{23C79343-C6BF-495A-AB9E-74A2FC35B149}" destId="{A9D8F790-5DDA-4EC9-8294-CFFA99D32C45}" srcOrd="3" destOrd="0" presId="urn:microsoft.com/office/officeart/2005/8/layout/chevron1"/>
    <dgm:cxn modelId="{E6501ACC-D737-484A-ACD5-B1FB3A0A63A9}" type="presParOf" srcId="{23C79343-C6BF-495A-AB9E-74A2FC35B149}" destId="{755A36AC-8AB5-4408-B065-32BA65BF2B21}" srcOrd="4" destOrd="0" presId="urn:microsoft.com/office/officeart/2005/8/layout/chevron1"/>
    <dgm:cxn modelId="{A26803FB-BD8B-4CE6-88F9-6B593E469D36}" type="presParOf" srcId="{23C79343-C6BF-495A-AB9E-74A2FC35B149}" destId="{A0FA5D90-4537-44A1-9D80-48E35C7CF62C}" srcOrd="5" destOrd="0" presId="urn:microsoft.com/office/officeart/2005/8/layout/chevron1"/>
    <dgm:cxn modelId="{AE40415D-66D2-474E-80AF-F97E1B9AD7C9}" type="presParOf" srcId="{23C79343-C6BF-495A-AB9E-74A2FC35B149}" destId="{46112D78-BDC2-4309-8853-4E5D84259274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3E349-3613-4ABC-9036-6D395182FE94}">
      <dsp:nvSpPr>
        <dsp:cNvPr id="0" name=""/>
        <dsp:cNvSpPr/>
      </dsp:nvSpPr>
      <dsp:spPr>
        <a:xfrm>
          <a:off x="7166" y="0"/>
          <a:ext cx="4283719" cy="1092200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s-MY" sz="3200" kern="1200" dirty="0">
              <a:solidFill>
                <a:schemeClr val="tx1"/>
              </a:solidFill>
            </a:rPr>
            <a:t>Pembekal</a:t>
          </a:r>
        </a:p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s-MY" sz="3200" kern="1200" dirty="0">
              <a:solidFill>
                <a:schemeClr val="tx1"/>
              </a:solidFill>
            </a:rPr>
            <a:t>(Invois)</a:t>
          </a:r>
        </a:p>
      </dsp:txBody>
      <dsp:txXfrm>
        <a:off x="553266" y="0"/>
        <a:ext cx="3191519" cy="1092200"/>
      </dsp:txXfrm>
    </dsp:sp>
    <dsp:sp modelId="{46112D78-BDC2-4309-8853-4E5D84259274}">
      <dsp:nvSpPr>
        <dsp:cNvPr id="0" name=""/>
        <dsp:cNvSpPr/>
      </dsp:nvSpPr>
      <dsp:spPr>
        <a:xfrm>
          <a:off x="3862514" y="0"/>
          <a:ext cx="4283719" cy="109220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42672" rIns="42672" bIns="42672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s-MY" sz="3200" kern="1200" dirty="0"/>
            <a:t>Padanan Bayaran</a:t>
          </a:r>
        </a:p>
      </dsp:txBody>
      <dsp:txXfrm>
        <a:off x="4408614" y="0"/>
        <a:ext cx="3191519" cy="10922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3E349-3613-4ABC-9036-6D395182FE94}">
      <dsp:nvSpPr>
        <dsp:cNvPr id="0" name=""/>
        <dsp:cNvSpPr/>
      </dsp:nvSpPr>
      <dsp:spPr>
        <a:xfrm>
          <a:off x="3852" y="93508"/>
          <a:ext cx="2242728" cy="897091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s-MY" sz="1400" kern="1200" dirty="0">
              <a:solidFill>
                <a:schemeClr val="tx1"/>
              </a:solidFill>
            </a:rPr>
            <a:t>Pembekal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s-MY" sz="1400" kern="1200" dirty="0">
              <a:solidFill>
                <a:schemeClr val="tx1"/>
              </a:solidFill>
            </a:rPr>
            <a:t>(Invois)</a:t>
          </a:r>
        </a:p>
      </dsp:txBody>
      <dsp:txXfrm>
        <a:off x="452398" y="93508"/>
        <a:ext cx="1345637" cy="897091"/>
      </dsp:txXfrm>
    </dsp:sp>
    <dsp:sp modelId="{7A9D91C9-5E68-4E37-8AB3-ABD02B68836B}">
      <dsp:nvSpPr>
        <dsp:cNvPr id="0" name=""/>
        <dsp:cNvSpPr/>
      </dsp:nvSpPr>
      <dsp:spPr>
        <a:xfrm>
          <a:off x="2022308" y="93508"/>
          <a:ext cx="2242728" cy="8970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s-MY" sz="1400" kern="1200" dirty="0"/>
            <a:t>Pelulus Pemenuhan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s-MY" sz="1400" kern="1200" dirty="0"/>
            <a:t>(Kelulusan Nota Debit)</a:t>
          </a:r>
        </a:p>
      </dsp:txBody>
      <dsp:txXfrm>
        <a:off x="2470854" y="93508"/>
        <a:ext cx="1345637" cy="897091"/>
      </dsp:txXfrm>
    </dsp:sp>
    <dsp:sp modelId="{755A36AC-8AB5-4408-B065-32BA65BF2B21}">
      <dsp:nvSpPr>
        <dsp:cNvPr id="0" name=""/>
        <dsp:cNvSpPr/>
      </dsp:nvSpPr>
      <dsp:spPr>
        <a:xfrm>
          <a:off x="4049077" y="93508"/>
          <a:ext cx="2242728" cy="897091"/>
        </a:xfrm>
        <a:prstGeom prst="chevron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s-MY" sz="1400" kern="1200" dirty="0">
              <a:solidFill>
                <a:schemeClr val="tx1"/>
              </a:solidFill>
            </a:rPr>
            <a:t>1GFMAS</a:t>
          </a:r>
        </a:p>
      </dsp:txBody>
      <dsp:txXfrm>
        <a:off x="4497623" y="93508"/>
        <a:ext cx="1345637" cy="897091"/>
      </dsp:txXfrm>
    </dsp:sp>
    <dsp:sp modelId="{46112D78-BDC2-4309-8853-4E5D84259274}">
      <dsp:nvSpPr>
        <dsp:cNvPr id="0" name=""/>
        <dsp:cNvSpPr/>
      </dsp:nvSpPr>
      <dsp:spPr>
        <a:xfrm>
          <a:off x="6059218" y="93508"/>
          <a:ext cx="2242728" cy="89709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007" tIns="18669" rIns="18669" bIns="18669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ms-MY" sz="1400" kern="1200" dirty="0"/>
            <a:t>Padanan Bayaran</a:t>
          </a:r>
        </a:p>
      </dsp:txBody>
      <dsp:txXfrm>
        <a:off x="6507764" y="93508"/>
        <a:ext cx="1345637" cy="8970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8339" cy="497068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2560" y="1"/>
            <a:ext cx="2948339" cy="497068"/>
          </a:xfrm>
          <a:prstGeom prst="rect">
            <a:avLst/>
          </a:prstGeom>
        </p:spPr>
        <p:txBody>
          <a:bodyPr vert="horz" lIns="91504" tIns="45752" rIns="91504" bIns="45752" rtlCol="0"/>
          <a:lstStyle>
            <a:lvl1pPr algn="r">
              <a:defRPr sz="1200"/>
            </a:lvl1pPr>
          </a:lstStyle>
          <a:p>
            <a:fld id="{5CD4BFA6-3669-4E19-BEB3-BAF4A8373A3F}" type="datetimeFigureOut">
              <a:rPr lang="en-US" smtClean="0"/>
              <a:t>11/24/2020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5811"/>
            <a:ext cx="2948339" cy="497068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2560" y="9435811"/>
            <a:ext cx="2948339" cy="497068"/>
          </a:xfrm>
          <a:prstGeom prst="rect">
            <a:avLst/>
          </a:prstGeom>
        </p:spPr>
        <p:txBody>
          <a:bodyPr vert="horz" lIns="91504" tIns="45752" rIns="91504" bIns="45752" rtlCol="0" anchor="b"/>
          <a:lstStyle>
            <a:lvl1pPr algn="r">
              <a:defRPr sz="1200"/>
            </a:lvl1pPr>
          </a:lstStyle>
          <a:p>
            <a:fld id="{8E1F1276-F38C-415C-962D-DF087F4848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54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21462" cy="37258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0245" y="4718923"/>
            <a:ext cx="5441950" cy="4470559"/>
          </a:xfrm>
          <a:prstGeom prst="rect">
            <a:avLst/>
          </a:prstGeom>
          <a:noFill/>
          <a:ln>
            <a:noFill/>
          </a:ln>
        </p:spPr>
        <p:txBody>
          <a:bodyPr wrap="square" lIns="93227" tIns="93227" rIns="93227" bIns="93227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92484876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21462" cy="372586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0245" y="4718923"/>
            <a:ext cx="5441950" cy="4470559"/>
          </a:xfrm>
          <a:prstGeom prst="rect">
            <a:avLst/>
          </a:prstGeom>
        </p:spPr>
        <p:txBody>
          <a:bodyPr wrap="square" lIns="93227" tIns="93227" rIns="93227" bIns="93227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Untuk Produk : Isi Kuantiti</a:t>
            </a:r>
            <a:r>
              <a:rPr lang="ms-MY" baseline="0" dirty="0"/>
              <a:t> Sahaja</a:t>
            </a:r>
          </a:p>
          <a:p>
            <a:r>
              <a:rPr lang="ms-MY" baseline="0" dirty="0"/>
              <a:t>Untuk Servis : Isi Kuantiti dan Amaun</a:t>
            </a: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31221169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Penerima Barang, Pelulus</a:t>
            </a:r>
            <a:r>
              <a:rPr lang="ms-MY" baseline="0" dirty="0"/>
              <a:t> boleh menolak kuantiti atau dan amaun jika tidak berpuas hati (pemenuhan separa)</a:t>
            </a: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25168205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Untuk Produk : Isi Kuantiti</a:t>
            </a:r>
            <a:r>
              <a:rPr lang="ms-MY" baseline="0" dirty="0"/>
              <a:t> Sahaja</a:t>
            </a:r>
          </a:p>
          <a:p>
            <a:r>
              <a:rPr lang="ms-MY" baseline="0" dirty="0"/>
              <a:t>Untuk Servis : Isi Kuantiti dan Amaun</a:t>
            </a:r>
            <a:endParaRPr lang="ms-MY" dirty="0"/>
          </a:p>
          <a:p>
            <a:endParaRPr lang="ms-MY" dirty="0"/>
          </a:p>
          <a:p>
            <a:r>
              <a:rPr lang="ms-MY" dirty="0"/>
              <a:t>Penerima Barang &gt; Pengesah</a:t>
            </a:r>
          </a:p>
        </p:txBody>
      </p:sp>
    </p:spTree>
    <p:extLst>
      <p:ext uri="{BB962C8B-B14F-4D97-AF65-F5344CB8AC3E}">
        <p14:creationId xmlns:p14="http://schemas.microsoft.com/office/powerpoint/2010/main" val="30053235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DP - Boleh ubah, terhad kepada account yang berdaftar pada modul Supplier Management (SM)</a:t>
            </a:r>
          </a:p>
          <a:p>
            <a:r>
              <a:rPr lang="ms-MY" dirty="0"/>
              <a:t>Jika Kontrak, Kena guna akaun</a:t>
            </a:r>
            <a:r>
              <a:rPr lang="ms-MY" baseline="0" dirty="0"/>
              <a:t> bank yang diistihar dalam kontrak sahaja.</a:t>
            </a: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24371343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Kalau Salah : Batal Invois (Pembekal)</a:t>
            </a:r>
          </a:p>
        </p:txBody>
      </p:sp>
    </p:spTree>
    <p:extLst>
      <p:ext uri="{BB962C8B-B14F-4D97-AF65-F5344CB8AC3E}">
        <p14:creationId xmlns:p14="http://schemas.microsoft.com/office/powerpoint/2010/main" val="19018937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2122972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4. Pembatalan DO – Pembekal</a:t>
            </a:r>
          </a:p>
          <a:p>
            <a:r>
              <a:rPr lang="ms-MY" dirty="0"/>
              <a:t>5. Kemaskini</a:t>
            </a:r>
            <a:r>
              <a:rPr lang="ms-MY" baseline="0" dirty="0"/>
              <a:t> Invois - Pembekal</a:t>
            </a:r>
            <a:endParaRPr lang="ms-MY" dirty="0"/>
          </a:p>
          <a:p>
            <a:r>
              <a:rPr lang="ms-MY" dirty="0"/>
              <a:t>6. Pembatalan</a:t>
            </a:r>
            <a:r>
              <a:rPr lang="ms-MY" baseline="0" dirty="0"/>
              <a:t> Invois - Pembekal</a:t>
            </a: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11338889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Penyelesaian</a:t>
            </a:r>
          </a:p>
          <a:p>
            <a:r>
              <a:rPr lang="ms-MY" dirty="0"/>
              <a:t>Pembekal Batal Invois &gt; Pelulus Luluskan</a:t>
            </a:r>
          </a:p>
          <a:p>
            <a:r>
              <a:rPr lang="ms-MY" dirty="0"/>
              <a:t>Batal FRN</a:t>
            </a:r>
          </a:p>
          <a:p>
            <a:r>
              <a:rPr lang="ms-MY" dirty="0"/>
              <a:t>Pembekal Batal DO &gt; Pelulus Luluskan</a:t>
            </a:r>
          </a:p>
          <a:p>
            <a:r>
              <a:rPr lang="ms-MY" dirty="0"/>
              <a:t>Hantar DO baharu</a:t>
            </a:r>
          </a:p>
        </p:txBody>
      </p:sp>
    </p:spTree>
    <p:extLst>
      <p:ext uri="{BB962C8B-B14F-4D97-AF65-F5344CB8AC3E}">
        <p14:creationId xmlns:p14="http://schemas.microsoft.com/office/powerpoint/2010/main" val="394166547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Ralat/</a:t>
            </a:r>
            <a:r>
              <a:rPr lang="ms-MY" baseline="0" dirty="0"/>
              <a:t> Kuiri dari 1GFMAS</a:t>
            </a: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38983442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Tugasan akan melompat kepada pelulus lain selepas 7 hari</a:t>
            </a:r>
          </a:p>
          <a:p>
            <a:r>
              <a:rPr lang="ms-MY" dirty="0"/>
              <a:t>Aplikasi Saya &gt; Audit &gt; Carian Pemenuhan</a:t>
            </a:r>
          </a:p>
        </p:txBody>
      </p:sp>
    </p:spTree>
    <p:extLst>
      <p:ext uri="{BB962C8B-B14F-4D97-AF65-F5344CB8AC3E}">
        <p14:creationId xmlns:p14="http://schemas.microsoft.com/office/powerpoint/2010/main" val="2884126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**</a:t>
            </a:r>
            <a:r>
              <a:rPr lang="ms-MY" baseline="0" dirty="0"/>
              <a:t> Sekiranya perlu</a:t>
            </a: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26879548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Pesanan Penghantaran</a:t>
            </a:r>
            <a:r>
              <a:rPr lang="ms-MY" baseline="0" dirty="0"/>
              <a:t> tiada pada menu Senarai Tugasan, </a:t>
            </a: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29517160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Pesanan Penghantaran dan Invois hanya boleh dibatalkan oleh pembekal</a:t>
            </a:r>
          </a:p>
        </p:txBody>
      </p:sp>
    </p:spTree>
    <p:extLst>
      <p:ext uri="{BB962C8B-B14F-4D97-AF65-F5344CB8AC3E}">
        <p14:creationId xmlns:p14="http://schemas.microsoft.com/office/powerpoint/2010/main" val="3535224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Sila rujuk User Manual – disediakan dengan skrin</a:t>
            </a:r>
          </a:p>
        </p:txBody>
      </p:sp>
    </p:spTree>
    <p:extLst>
      <p:ext uri="{BB962C8B-B14F-4D97-AF65-F5344CB8AC3E}">
        <p14:creationId xmlns:p14="http://schemas.microsoft.com/office/powerpoint/2010/main" val="1684280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Semak Pegawai Penerima Barang sebelum tambah alamat</a:t>
            </a:r>
            <a:r>
              <a:rPr lang="ms-MY" baseline="0" dirty="0"/>
              <a:t> penghantaran. </a:t>
            </a:r>
            <a:r>
              <a:rPr lang="ms-MY" baseline="0"/>
              <a:t>Jika tiada, tambah dalam modul PM</a:t>
            </a:r>
            <a:endParaRPr lang="ms-MY"/>
          </a:p>
          <a:p>
            <a:r>
              <a:rPr lang="ms-MY" dirty="0"/>
              <a:t>Template Servis</a:t>
            </a:r>
          </a:p>
          <a:p>
            <a:r>
              <a:rPr lang="ms-MY" dirty="0"/>
              <a:t>Perolehan</a:t>
            </a:r>
            <a:r>
              <a:rPr lang="ms-MY" baseline="0" dirty="0"/>
              <a:t> berbilang Lokasi : Masukkan 0 Bagi Lokasi yang tidak dihantar – Jangan delete alamat penghantaran (akan delete semua)</a:t>
            </a: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3069845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Kaedah Penetapan Kod</a:t>
            </a:r>
          </a:p>
          <a:p>
            <a:pPr lvl="1"/>
            <a:r>
              <a:rPr lang="ms-MY" dirty="0"/>
              <a:t>Pilihan satu</a:t>
            </a:r>
            <a:r>
              <a:rPr lang="ms-MY" baseline="0" dirty="0"/>
              <a:t> persatu</a:t>
            </a:r>
          </a:p>
          <a:p>
            <a:pPr lvl="1"/>
            <a:r>
              <a:rPr lang="ms-MY" baseline="0" dirty="0"/>
              <a:t>Pilih untuk semua</a:t>
            </a: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2885482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3849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MY" dirty="0"/>
              <a:t>POCO </a:t>
            </a:r>
            <a:r>
              <a:rPr lang="en-MY" dirty="0" err="1"/>
              <a:t>Sementara</a:t>
            </a:r>
            <a:r>
              <a:rPr lang="en-MY" dirty="0"/>
              <a:t> - Affected screens are as below:</a:t>
            </a:r>
            <a:endParaRPr lang="en-US" dirty="0"/>
          </a:p>
          <a:p>
            <a:pPr lvl="1"/>
            <a:r>
              <a:rPr lang="en-MY" dirty="0"/>
              <a:t>Search Result at FL Maintenance viewable by FL Approver</a:t>
            </a:r>
            <a:endParaRPr lang="en-US" dirty="0"/>
          </a:p>
          <a:p>
            <a:pPr lvl="1"/>
            <a:r>
              <a:rPr lang="en-MY" dirty="0"/>
              <a:t>Search Result at FL Audit viewable by FL Approver &amp; </a:t>
            </a:r>
            <a:r>
              <a:rPr lang="en-MY" dirty="0" err="1"/>
              <a:t>Requisitioner</a:t>
            </a:r>
            <a:endParaRPr lang="en-US" dirty="0"/>
          </a:p>
          <a:p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20642405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Pelulus menyemak semua maklumat yang dimasukkan sebelum meluluskan permintaan</a:t>
            </a:r>
          </a:p>
        </p:txBody>
      </p:sp>
    </p:spTree>
    <p:extLst>
      <p:ext uri="{BB962C8B-B14F-4D97-AF65-F5344CB8AC3E}">
        <p14:creationId xmlns:p14="http://schemas.microsoft.com/office/powerpoint/2010/main" val="723081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Token untuk pelulus</a:t>
            </a:r>
          </a:p>
          <a:p>
            <a:endParaRPr lang="ms-MY" dirty="0"/>
          </a:p>
          <a:p>
            <a:r>
              <a:rPr lang="ms-MY" dirty="0"/>
              <a:t>Pelulus dapat Notification</a:t>
            </a:r>
            <a:r>
              <a:rPr lang="ms-MY" baseline="0" dirty="0"/>
              <a:t> 1GFMAS success (meaning task dah ke supplier). Peminta xdapat noti.</a:t>
            </a:r>
            <a:endParaRPr lang="ms-MY" dirty="0"/>
          </a:p>
          <a:p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32662052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ms-MY" dirty="0"/>
              <a:t>Pembatalan PO yang tidak disahkan</a:t>
            </a:r>
            <a:r>
              <a:rPr lang="ms-MY" baseline="0" dirty="0"/>
              <a:t> selepas 14 hari secara automatik</a:t>
            </a:r>
          </a:p>
          <a:p>
            <a:r>
              <a:rPr lang="ms-MY" baseline="0" dirty="0"/>
              <a:t>Utk CO, Tiada had masa. Pembekal kena sahkan sebab ada perjanjian (Kontrak)</a:t>
            </a:r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3124366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7544483" y="657775"/>
            <a:ext cx="1299300" cy="4329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11" name="Shape 11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12" name="Shape 12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4" name="Shape 14"/>
          <p:cNvGrpSpPr/>
          <p:nvPr/>
        </p:nvGrpSpPr>
        <p:grpSpPr>
          <a:xfrm rot="10800000" flipH="1">
            <a:off x="1" y="1090763"/>
            <a:ext cx="8847502" cy="2961975"/>
            <a:chOff x="-8178042" y="-4493254"/>
            <a:chExt cx="19483598" cy="6522736"/>
          </a:xfrm>
        </p:grpSpPr>
        <p:sp>
          <p:nvSpPr>
            <p:cNvPr id="15" name="Shape 15"/>
            <p:cNvSpPr/>
            <p:nvPr/>
          </p:nvSpPr>
          <p:spPr>
            <a:xfrm>
              <a:off x="-8178042" y="-4493118"/>
              <a:ext cx="129684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16" name="Shape 16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17" name="Shape 17"/>
          <p:cNvGrpSpPr/>
          <p:nvPr/>
        </p:nvGrpSpPr>
        <p:grpSpPr>
          <a:xfrm>
            <a:off x="3677236" y="4278349"/>
            <a:ext cx="5480829" cy="432996"/>
            <a:chOff x="5582265" y="4646738"/>
            <a:chExt cx="5480829" cy="432996"/>
          </a:xfrm>
        </p:grpSpPr>
        <p:sp>
          <p:nvSpPr>
            <p:cNvPr id="18" name="Shape 18"/>
            <p:cNvSpPr/>
            <p:nvPr/>
          </p:nvSpPr>
          <p:spPr>
            <a:xfrm rot="10800000">
              <a:off x="5582265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9" name="Shape 19"/>
            <p:cNvGrpSpPr/>
            <p:nvPr/>
          </p:nvGrpSpPr>
          <p:grpSpPr>
            <a:xfrm flipH="1">
              <a:off x="5585232" y="4646738"/>
              <a:ext cx="5477861" cy="304551"/>
              <a:chOff x="-24158748" y="330075"/>
              <a:chExt cx="30568423" cy="1699506"/>
            </a:xfrm>
          </p:grpSpPr>
          <p:sp>
            <p:nvSpPr>
              <p:cNvPr id="20" name="Shape 20"/>
              <p:cNvSpPr/>
              <p:nvPr/>
            </p:nvSpPr>
            <p:spPr>
              <a:xfrm>
                <a:off x="-24158748" y="330081"/>
                <a:ext cx="289080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1" name="Shape 21"/>
              <p:cNvSpPr/>
              <p:nvPr/>
            </p:nvSpPr>
            <p:spPr>
              <a:xfrm>
                <a:off x="4710175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22" name="Shape 22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367900" cy="29619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/>
        </p:nvSpPr>
        <p:spPr>
          <a:xfrm>
            <a:off x="5697214" y="2635519"/>
            <a:ext cx="889200" cy="296400"/>
          </a:xfrm>
          <a:prstGeom prst="triangle">
            <a:avLst>
              <a:gd name="adj" fmla="val 32425"/>
            </a:avLst>
          </a:prstGeom>
          <a:solidFill>
            <a:srgbClr val="263248"/>
          </a:solidFill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Arvo"/>
              <a:ea typeface="Arvo"/>
              <a:cs typeface="Arvo"/>
              <a:sym typeface="Arvo"/>
            </a:endParaRPr>
          </a:p>
        </p:txBody>
      </p:sp>
      <p:grpSp>
        <p:nvGrpSpPr>
          <p:cNvPr id="25" name="Shape 25"/>
          <p:cNvGrpSpPr/>
          <p:nvPr/>
        </p:nvGrpSpPr>
        <p:grpSpPr>
          <a:xfrm>
            <a:off x="0" y="-7088"/>
            <a:ext cx="8661398" cy="5150588"/>
            <a:chOff x="0" y="-7088"/>
            <a:chExt cx="8661398" cy="5150588"/>
          </a:xfrm>
        </p:grpSpPr>
        <p:sp>
          <p:nvSpPr>
            <p:cNvPr id="26" name="Shape 26"/>
            <p:cNvSpPr/>
            <p:nvPr/>
          </p:nvSpPr>
          <p:spPr>
            <a:xfrm>
              <a:off x="0" y="0"/>
              <a:ext cx="3525000" cy="5143500"/>
            </a:xfrm>
            <a:prstGeom prst="rect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 rot="10800000" flipH="1">
              <a:off x="3517898" y="-7088"/>
              <a:ext cx="5143500" cy="5143500"/>
            </a:xfrm>
            <a:prstGeom prst="rtTriangle">
              <a:avLst/>
            </a:prstGeom>
            <a:solidFill>
              <a:srgbClr val="C7D3E6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28" name="Shape 28"/>
          <p:cNvGrpSpPr/>
          <p:nvPr/>
        </p:nvGrpSpPr>
        <p:grpSpPr>
          <a:xfrm rot="10800000" flipH="1">
            <a:off x="-2" y="2924826"/>
            <a:ext cx="6589087" cy="2027268"/>
            <a:chOff x="-9894852" y="-4493254"/>
            <a:chExt cx="21200407" cy="6522740"/>
          </a:xfrm>
        </p:grpSpPr>
        <p:sp>
          <p:nvSpPr>
            <p:cNvPr id="29" name="Shape 29"/>
            <p:cNvSpPr/>
            <p:nvPr/>
          </p:nvSpPr>
          <p:spPr>
            <a:xfrm>
              <a:off x="-9894852" y="-4493114"/>
              <a:ext cx="14685300" cy="6522600"/>
            </a:xfrm>
            <a:prstGeom prst="rect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sp>
          <p:nvSpPr>
            <p:cNvPr id="30" name="Shape 30"/>
            <p:cNvSpPr/>
            <p:nvPr/>
          </p:nvSpPr>
          <p:spPr>
            <a:xfrm>
              <a:off x="4782955" y="-4493254"/>
              <a:ext cx="6522600" cy="6522600"/>
            </a:xfrm>
            <a:prstGeom prst="rtTriangle">
              <a:avLst/>
            </a:prstGeom>
            <a:solidFill>
              <a:srgbClr val="3F537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</p:grpSp>
      <p:grpSp>
        <p:nvGrpSpPr>
          <p:cNvPr id="31" name="Shape 31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32" name="Shape 32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3" name="Shape 33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34" name="Shape 34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Shape 35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36" name="Shape 36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37" name="Shape 37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8" name="Shape 38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39" name="Shape 39"/>
          <p:cNvSpPr txBox="1">
            <a:spLocks noGrp="1"/>
          </p:cNvSpPr>
          <p:nvPr>
            <p:ph type="ctrTitle"/>
          </p:nvPr>
        </p:nvSpPr>
        <p:spPr>
          <a:xfrm>
            <a:off x="463525" y="2871148"/>
            <a:ext cx="4094400" cy="1159800"/>
          </a:xfrm>
          <a:prstGeom prst="rect">
            <a:avLst/>
          </a:prstGeom>
        </p:spPr>
        <p:txBody>
          <a:bodyPr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463525" y="3975449"/>
            <a:ext cx="4094400" cy="784800"/>
          </a:xfrm>
          <a:prstGeom prst="rect">
            <a:avLst/>
          </a:prstGeom>
        </p:spPr>
        <p:txBody>
          <a:bodyPr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1pPr>
            <a:lvl2pPr lvl="1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2pPr>
            <a:lvl3pPr lvl="2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3pPr>
            <a:lvl4pPr lvl="3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4pPr>
            <a:lvl5pPr lvl="4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5pPr>
            <a:lvl6pPr lvl="5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6pPr>
            <a:lvl7pPr lvl="6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7pPr>
            <a:lvl8pPr lvl="7" rtl="0">
              <a:spcBef>
                <a:spcPts val="1000"/>
              </a:spcBef>
              <a:spcAft>
                <a:spcPts val="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8pPr>
            <a:lvl9pPr lvl="8" rtl="0">
              <a:spcBef>
                <a:spcPts val="1000"/>
              </a:spcBef>
              <a:spcAft>
                <a:spcPts val="1000"/>
              </a:spcAft>
              <a:buClr>
                <a:srgbClr val="FF9800"/>
              </a:buClr>
              <a:buSzPts val="2000"/>
              <a:buNone/>
              <a:defRPr sz="2000">
                <a:solidFill>
                  <a:srgbClr val="FF9800"/>
                </a:solidFill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Shape 125"/>
          <p:cNvGrpSpPr/>
          <p:nvPr/>
        </p:nvGrpSpPr>
        <p:grpSpPr>
          <a:xfrm>
            <a:off x="-4" y="40"/>
            <a:ext cx="7072430" cy="1327315"/>
            <a:chOff x="-4" y="40"/>
            <a:chExt cx="7072430" cy="1327315"/>
          </a:xfrm>
        </p:grpSpPr>
        <p:sp>
          <p:nvSpPr>
            <p:cNvPr id="126" name="Shape 126"/>
            <p:cNvSpPr/>
            <p:nvPr/>
          </p:nvSpPr>
          <p:spPr>
            <a:xfrm>
              <a:off x="6292649" y="126425"/>
              <a:ext cx="779700" cy="2598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Arvo"/>
                <a:ea typeface="Arvo"/>
                <a:cs typeface="Arvo"/>
                <a:sym typeface="Arvo"/>
              </a:endParaRPr>
            </a:p>
          </p:txBody>
        </p:sp>
        <p:grpSp>
          <p:nvGrpSpPr>
            <p:cNvPr id="127" name="Shape 127"/>
            <p:cNvGrpSpPr/>
            <p:nvPr/>
          </p:nvGrpSpPr>
          <p:grpSpPr>
            <a:xfrm rot="10800000" flipH="1">
              <a:off x="3" y="40"/>
              <a:ext cx="6756168" cy="1327315"/>
              <a:chOff x="-2168138" y="330075"/>
              <a:chExt cx="8650663" cy="1699506"/>
            </a:xfrm>
          </p:grpSpPr>
          <p:sp>
            <p:nvSpPr>
              <p:cNvPr id="128" name="Shape 128"/>
              <p:cNvSpPr/>
              <p:nvPr/>
            </p:nvSpPr>
            <p:spPr>
              <a:xfrm>
                <a:off x="-2168138" y="330081"/>
                <a:ext cx="69582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29" name="Shape 129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  <p:grpSp>
          <p:nvGrpSpPr>
            <p:cNvPr id="130" name="Shape 130"/>
            <p:cNvGrpSpPr/>
            <p:nvPr/>
          </p:nvGrpSpPr>
          <p:grpSpPr>
            <a:xfrm rot="10800000" flipH="1">
              <a:off x="-4" y="381007"/>
              <a:ext cx="7072430" cy="771744"/>
              <a:chOff x="-9092084" y="330075"/>
              <a:chExt cx="15574609" cy="1699501"/>
            </a:xfrm>
          </p:grpSpPr>
          <p:sp>
            <p:nvSpPr>
              <p:cNvPr id="131" name="Shape 131"/>
              <p:cNvSpPr/>
              <p:nvPr/>
            </p:nvSpPr>
            <p:spPr>
              <a:xfrm>
                <a:off x="-9092084" y="330076"/>
                <a:ext cx="1388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  <p:sp>
            <p:nvSpPr>
              <p:cNvPr id="132" name="Shape 132"/>
              <p:cNvSpPr/>
              <p:nvPr/>
            </p:nvSpPr>
            <p:spPr>
              <a:xfrm>
                <a:off x="4783025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>
                  <a:latin typeface="Arvo"/>
                  <a:ea typeface="Arvo"/>
                  <a:cs typeface="Arvo"/>
                  <a:sym typeface="Arvo"/>
                </a:endParaRPr>
              </a:p>
            </p:txBody>
          </p:sp>
        </p:grpSp>
      </p:grpSp>
      <p:grpSp>
        <p:nvGrpSpPr>
          <p:cNvPr id="133" name="Shape 133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34" name="Shape 134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35" name="Shape 135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36" name="Shape 136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Shape 137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38" name="Shape 138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39" name="Shape 139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0" name="Shape 140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sp>
        <p:nvSpPr>
          <p:cNvPr id="141" name="Shape 141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>
            <a:endParaRPr/>
          </a:p>
        </p:txBody>
      </p:sp>
      <p:sp>
        <p:nvSpPr>
          <p:cNvPr id="142" name="Shape 142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grpSp>
        <p:nvGrpSpPr>
          <p:cNvPr id="164" name="Shape 164"/>
          <p:cNvGrpSpPr/>
          <p:nvPr/>
        </p:nvGrpSpPr>
        <p:grpSpPr>
          <a:xfrm>
            <a:off x="6946842" y="4472723"/>
            <a:ext cx="2202830" cy="670795"/>
            <a:chOff x="5575242" y="4472723"/>
            <a:chExt cx="2202830" cy="670795"/>
          </a:xfrm>
        </p:grpSpPr>
        <p:sp>
          <p:nvSpPr>
            <p:cNvPr id="165" name="Shape 165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D26F00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6" name="Shape 166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67" name="Shape 167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8" name="Shape 168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69" name="Shape 169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0" name="Shape 170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1" name="Shape 171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FF9800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72" name="Shape 172"/>
          <p:cNvGrpSpPr/>
          <p:nvPr/>
        </p:nvGrpSpPr>
        <p:grpSpPr>
          <a:xfrm rot="10800000">
            <a:off x="-8" y="-2"/>
            <a:ext cx="2202830" cy="670795"/>
            <a:chOff x="5575242" y="4472723"/>
            <a:chExt cx="2202830" cy="670795"/>
          </a:xfrm>
        </p:grpSpPr>
        <p:sp>
          <p:nvSpPr>
            <p:cNvPr id="173" name="Shape 173"/>
            <p:cNvSpPr/>
            <p:nvPr/>
          </p:nvSpPr>
          <p:spPr>
            <a:xfrm rot="10800000">
              <a:off x="5575242" y="4948334"/>
              <a:ext cx="394200" cy="131400"/>
            </a:xfrm>
            <a:prstGeom prst="triangle">
              <a:avLst>
                <a:gd name="adj" fmla="val 32425"/>
              </a:avLst>
            </a:prstGeom>
            <a:solidFill>
              <a:srgbClr val="263248"/>
            </a:solidFill>
            <a:ln>
              <a:noFill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4" name="Shape 174"/>
            <p:cNvGrpSpPr/>
            <p:nvPr/>
          </p:nvGrpSpPr>
          <p:grpSpPr>
            <a:xfrm flipH="1">
              <a:off x="5734850" y="4472723"/>
              <a:ext cx="2040837" cy="670795"/>
              <a:chOff x="1297954" y="330075"/>
              <a:chExt cx="5169293" cy="1699506"/>
            </a:xfrm>
          </p:grpSpPr>
          <p:sp>
            <p:nvSpPr>
              <p:cNvPr id="175" name="Shape 175"/>
              <p:cNvSpPr/>
              <p:nvPr/>
            </p:nvSpPr>
            <p:spPr>
              <a:xfrm>
                <a:off x="1297954" y="330081"/>
                <a:ext cx="3476700" cy="1699500"/>
              </a:xfrm>
              <a:prstGeom prst="rect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6" name="Shape 176"/>
              <p:cNvSpPr/>
              <p:nvPr/>
            </p:nvSpPr>
            <p:spPr>
              <a:xfrm>
                <a:off x="4767747" y="330075"/>
                <a:ext cx="1699500" cy="1699500"/>
              </a:xfrm>
              <a:prstGeom prst="rtTriangle">
                <a:avLst/>
              </a:prstGeom>
              <a:solidFill>
                <a:srgbClr val="C7D3E6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77" name="Shape 177"/>
            <p:cNvGrpSpPr/>
            <p:nvPr/>
          </p:nvGrpSpPr>
          <p:grpSpPr>
            <a:xfrm flipH="1">
              <a:off x="5578209" y="4646738"/>
              <a:ext cx="2199863" cy="304563"/>
              <a:chOff x="-5827153" y="330075"/>
              <a:chExt cx="12276019" cy="1699569"/>
            </a:xfrm>
          </p:grpSpPr>
          <p:sp>
            <p:nvSpPr>
              <p:cNvPr id="178" name="Shape 178"/>
              <p:cNvSpPr/>
              <p:nvPr/>
            </p:nvSpPr>
            <p:spPr>
              <a:xfrm>
                <a:off x="-5827153" y="330144"/>
                <a:ext cx="10612200" cy="1699500"/>
              </a:xfrm>
              <a:prstGeom prst="rect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" name="Shape 179"/>
              <p:cNvSpPr/>
              <p:nvPr/>
            </p:nvSpPr>
            <p:spPr>
              <a:xfrm>
                <a:off x="4749366" y="330075"/>
                <a:ext cx="1699500" cy="1699500"/>
              </a:xfrm>
              <a:prstGeom prst="rtTriangle">
                <a:avLst/>
              </a:prstGeom>
              <a:solidFill>
                <a:srgbClr val="3F5378"/>
              </a:solidFill>
              <a:ln>
                <a:noFill/>
              </a:ln>
            </p:spPr>
            <p:txBody>
              <a:bodyPr wrap="square" lIns="91425" tIns="91425" rIns="91425" bIns="91425" anchor="ctr" anchorCtr="0">
                <a:noAutofit/>
              </a:bodyPr>
              <a:lstStyle/>
              <a:p>
                <a:pPr marL="0" lvl="0" indent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814275" y="392575"/>
            <a:ext cx="5258400" cy="7662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814275" y="1327350"/>
            <a:ext cx="6132600" cy="31455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/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▰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marL="914400" lvl="1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marL="1371600" lvl="2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marL="1828800" lvl="3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marL="2286000" lvl="4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marL="2743200" lvl="5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marL="3200400" lvl="6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marL="3657600" lvl="7" indent="-381000">
              <a:spcBef>
                <a:spcPts val="1000"/>
              </a:spcBef>
              <a:spcAft>
                <a:spcPts val="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marL="4114800" lvl="8" indent="-381000">
              <a:spcBef>
                <a:spcPts val="1000"/>
              </a:spcBef>
              <a:spcAft>
                <a:spcPts val="1000"/>
              </a:spcAft>
              <a:buClr>
                <a:srgbClr val="C7D3E6"/>
              </a:buClr>
              <a:buSzPts val="2400"/>
              <a:buFont typeface="Roboto Condensed Light"/>
              <a:buChar char="▻"/>
              <a:defRPr sz="2400">
                <a:solidFill>
                  <a:srgbClr val="263248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7618000" y="4636500"/>
            <a:ext cx="1487400" cy="3156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2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rPr>
              <a:t>‹#›</a:t>
            </a:fld>
            <a:endParaRPr sz="1200" b="1">
              <a:solidFill>
                <a:srgbClr val="FFFFFF"/>
              </a:solidFill>
              <a:latin typeface="Roboto Condensed"/>
              <a:ea typeface="Roboto Condensed"/>
              <a:cs typeface="Roboto Condensed"/>
              <a:sym typeface="Roboto Condensed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4" r:id="rId3"/>
    <p:sldLayoutId id="2147483656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slide" Target="slide75.xml"/><Relationship Id="rId3" Type="http://schemas.openxmlformats.org/officeDocument/2006/relationships/slide" Target="slide65.xml"/><Relationship Id="rId7" Type="http://schemas.openxmlformats.org/officeDocument/2006/relationships/slide" Target="slide7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slide" Target="slide71.xml"/><Relationship Id="rId5" Type="http://schemas.openxmlformats.org/officeDocument/2006/relationships/slide" Target="slide69.xml"/><Relationship Id="rId4" Type="http://schemas.openxmlformats.org/officeDocument/2006/relationships/slide" Target="slide6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png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ctrTitle"/>
          </p:nvPr>
        </p:nvSpPr>
        <p:spPr>
          <a:xfrm>
            <a:off x="685800" y="1090750"/>
            <a:ext cx="5943600" cy="29619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r>
              <a:rPr lang="en-US" sz="3600" dirty="0">
                <a:solidFill>
                  <a:schemeClr val="bg1"/>
                </a:solidFill>
                <a:latin typeface="+mn-lt"/>
              </a:rPr>
              <a:t>TAKLIMAT </a:t>
            </a:r>
            <a:r>
              <a:rPr lang="en-US" sz="3600" dirty="0" err="1">
                <a:solidFill>
                  <a:schemeClr val="bg1"/>
                </a:solidFill>
                <a:latin typeface="+mn-lt"/>
              </a:rPr>
              <a:t>ePEROLEHAN</a:t>
            </a:r>
            <a:br>
              <a:rPr lang="en-US" sz="3600" dirty="0">
                <a:solidFill>
                  <a:schemeClr val="bg1"/>
                </a:solidFill>
                <a:latin typeface="+mn-lt"/>
              </a:rPr>
            </a:br>
            <a:r>
              <a:rPr lang="en-US" sz="3600" dirty="0">
                <a:solidFill>
                  <a:schemeClr val="bg1"/>
                </a:solidFill>
                <a:latin typeface="+mn-lt"/>
              </a:rPr>
              <a:t>MODUL PEMENUHAN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333375"/>
            <a:ext cx="8029575" cy="447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6553200" y="3257550"/>
            <a:ext cx="2519192" cy="1143000"/>
          </a:xfrm>
          <a:prstGeom prst="wedgeRectCallout">
            <a:avLst>
              <a:gd name="adj1" fmla="val -35997"/>
              <a:gd name="adj2" fmla="val -100684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Paparan Maklumat Permintaan Kontrak : </a:t>
            </a:r>
          </a:p>
          <a:p>
            <a:pPr algn="ctr"/>
            <a:r>
              <a:rPr lang="fi-FI" b="1" dirty="0">
                <a:solidFill>
                  <a:schemeClr val="tx1"/>
                </a:solidFill>
              </a:rPr>
              <a:t>Menu Maklumat Umum</a:t>
            </a:r>
            <a:endParaRPr lang="ms-MY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295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67"/>
          <a:stretch/>
        </p:blipFill>
        <p:spPr bwMode="auto">
          <a:xfrm>
            <a:off x="685800" y="285750"/>
            <a:ext cx="6381750" cy="3843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ular Callout 2"/>
          <p:cNvSpPr/>
          <p:nvPr/>
        </p:nvSpPr>
        <p:spPr>
          <a:xfrm>
            <a:off x="5943600" y="209550"/>
            <a:ext cx="3124200" cy="914400"/>
          </a:xfrm>
          <a:prstGeom prst="wedgeRectCallout">
            <a:avLst>
              <a:gd name="adj1" fmla="val -110734"/>
              <a:gd name="adj2" fmla="val 2857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Masukkan Perihal Permintaan Kontrak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5943600" y="1200150"/>
            <a:ext cx="3124200" cy="914400"/>
          </a:xfrm>
          <a:prstGeom prst="wedgeRectCallout">
            <a:avLst>
              <a:gd name="adj1" fmla="val -136961"/>
              <a:gd name="adj2" fmla="val 2987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Klik ikon   untuk menukar Tarikh Mula Penghantaran **</a:t>
            </a:r>
          </a:p>
          <a:p>
            <a:pPr algn="ctr"/>
            <a:r>
              <a:rPr lang="fi-FI" b="1" dirty="0">
                <a:solidFill>
                  <a:schemeClr val="tx1"/>
                </a:solidFill>
              </a:rPr>
              <a:t>(jika perlu)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5999018" y="2190750"/>
            <a:ext cx="3068782" cy="914400"/>
          </a:xfrm>
          <a:prstGeom prst="wedgeRectCallout">
            <a:avLst>
              <a:gd name="adj1" fmla="val -81466"/>
              <a:gd name="adj2" fmla="val 1304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Klik pada kotak mengesahkan maklumat yang dikemukakan adalah benar </a:t>
            </a:r>
            <a:endParaRPr lang="ms-MY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409950"/>
            <a:ext cx="8774230" cy="1600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152400" y="895350"/>
            <a:ext cx="838200" cy="990600"/>
          </a:xfrm>
          <a:prstGeom prst="rightArrow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989648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Penyediaan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Permintaan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Kontrak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Pembelian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895350"/>
            <a:ext cx="815340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Menu Item dan Alamat Penghantaran</a:t>
            </a:r>
          </a:p>
          <a:p>
            <a:pPr marL="342900" indent="-342900">
              <a:buAutoNum type="arabicPeriod"/>
            </a:pPr>
            <a:endParaRPr lang="ms-MY" sz="1600" dirty="0"/>
          </a:p>
          <a:p>
            <a:pPr marL="342900" indent="-342900" algn="just">
              <a:buAutoNum type="arabicPeriod"/>
            </a:pPr>
            <a:r>
              <a:rPr lang="ms-MY" sz="1600" dirty="0"/>
              <a:t>Alamat penghantaran boleh dipilih lebih daripada satu.</a:t>
            </a:r>
          </a:p>
          <a:p>
            <a:pPr marL="342900" indent="-342900" algn="just">
              <a:buAutoNum type="arabicPeriod"/>
            </a:pPr>
            <a:r>
              <a:rPr lang="ms-MY" sz="1600" dirty="0"/>
              <a:t>Item boleh dtetapkan secara spesifik untuk setiap alamat penghantaran yang berbeza.</a:t>
            </a:r>
          </a:p>
          <a:p>
            <a:pPr marL="342900" indent="-342900" algn="just">
              <a:buAutoNum type="arabicPeriod"/>
            </a:pPr>
            <a:r>
              <a:rPr lang="ms-MY" sz="1600" dirty="0"/>
              <a:t>Paparan item adalah sama untuk setiap alamat penghantaran dan dibezakan dengan Kuantiti Pesanan.</a:t>
            </a:r>
          </a:p>
          <a:p>
            <a:pPr marL="342900" indent="-342900" algn="just">
              <a:buAutoNum type="arabicPeriod"/>
            </a:pPr>
            <a:r>
              <a:rPr lang="ms-MY" sz="1600" dirty="0"/>
              <a:t>Item tidak boleh dipadam pada sesuati alamat penghantaran sekiranya tidak diperlukan kerana ianya akan memadamkan item dari alamat penghantaran yang lain.</a:t>
            </a:r>
          </a:p>
          <a:p>
            <a:pPr marL="342900" indent="-342900" algn="just">
              <a:buAutoNum type="arabicPeriod"/>
            </a:pPr>
            <a:r>
              <a:rPr lang="ms-MY" sz="1600" dirty="0"/>
              <a:t>Jika tiada keperluan penghantaran item kepada sesuatu alamat penghantaran, sila isikan “ 0 ” sebagai Kuantiti Pesanan di dalam alamat penghantaran tersebut.</a:t>
            </a:r>
          </a:p>
        </p:txBody>
      </p:sp>
    </p:spTree>
    <p:extLst>
      <p:ext uri="{BB962C8B-B14F-4D97-AF65-F5344CB8AC3E}">
        <p14:creationId xmlns:p14="http://schemas.microsoft.com/office/powerpoint/2010/main" val="33610387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 dirty="0"/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37066"/>
            <a:ext cx="8758238" cy="4569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6952508" y="4171950"/>
            <a:ext cx="896092" cy="734352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12" name="Rectangular Callout 11"/>
          <p:cNvSpPr/>
          <p:nvPr/>
        </p:nvSpPr>
        <p:spPr>
          <a:xfrm>
            <a:off x="3657600" y="361950"/>
            <a:ext cx="3827320" cy="684972"/>
          </a:xfrm>
          <a:prstGeom prst="wedgeRectCallout">
            <a:avLst>
              <a:gd name="adj1" fmla="val -36021"/>
              <a:gd name="adj2" fmla="val 212364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b="1" dirty="0">
                <a:solidFill>
                  <a:schemeClr val="tx1"/>
                </a:solidFill>
              </a:rPr>
              <a:t>Klik pada baris Alamat Penghantaran untuk memasukkan kuantiti pesanan item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9" name="Rectangular Callout 8"/>
          <p:cNvSpPr/>
          <p:nvPr/>
        </p:nvSpPr>
        <p:spPr>
          <a:xfrm>
            <a:off x="297115" y="895350"/>
            <a:ext cx="3124200" cy="685800"/>
          </a:xfrm>
          <a:prstGeom prst="wedgeRectCallout">
            <a:avLst>
              <a:gd name="adj1" fmla="val 83732"/>
              <a:gd name="adj2" fmla="val 286302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Rujuk Nota untuk maklumat lanjut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754578" y="3181350"/>
            <a:ext cx="6932221" cy="1066800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15" name="Rectangular Callout 14"/>
          <p:cNvSpPr/>
          <p:nvPr/>
        </p:nvSpPr>
        <p:spPr>
          <a:xfrm>
            <a:off x="5922820" y="3333750"/>
            <a:ext cx="3124200" cy="501980"/>
          </a:xfrm>
          <a:prstGeom prst="wedgeRectCallout">
            <a:avLst>
              <a:gd name="adj1" fmla="val -9363"/>
              <a:gd name="adj2" fmla="val 11591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Kuantiti pesanan dimasukkan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14" name="Rectangular Callout 13"/>
          <p:cNvSpPr/>
          <p:nvPr/>
        </p:nvSpPr>
        <p:spPr>
          <a:xfrm>
            <a:off x="5029200" y="1428750"/>
            <a:ext cx="4010525" cy="855297"/>
          </a:xfrm>
          <a:prstGeom prst="wedgeRectCallout">
            <a:avLst>
              <a:gd name="adj1" fmla="val 9601"/>
              <a:gd name="adj2" fmla="val 110571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AutoNum type="arabicPeriod"/>
            </a:pPr>
            <a:r>
              <a:rPr lang="fi-FI" b="1" dirty="0">
                <a:solidFill>
                  <a:schemeClr val="tx1"/>
                </a:solidFill>
              </a:rPr>
              <a:t>Klik untuk tambah alamat penghantaran.</a:t>
            </a:r>
          </a:p>
          <a:p>
            <a:pPr marL="342900" indent="-342900">
              <a:buAutoNum type="arabicPeriod"/>
            </a:pPr>
            <a:r>
              <a:rPr lang="fi-FI" b="1" dirty="0">
                <a:solidFill>
                  <a:schemeClr val="tx1"/>
                </a:solidFill>
              </a:rPr>
              <a:t>Semak Pegawai Penerima sebelum menambah alamat penghantaran</a:t>
            </a:r>
          </a:p>
        </p:txBody>
      </p:sp>
    </p:spTree>
    <p:extLst>
      <p:ext uri="{BB962C8B-B14F-4D97-AF65-F5344CB8AC3E}">
        <p14:creationId xmlns:p14="http://schemas.microsoft.com/office/powerpoint/2010/main" val="1345765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 animBg="1"/>
      <p:bldP spid="15" grpId="0" animBg="1"/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14</a:t>
            </a:fld>
            <a:endParaRPr lang="en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12726"/>
            <a:ext cx="6591793" cy="2994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5105400" y="3257550"/>
            <a:ext cx="3886200" cy="1143000"/>
          </a:xfrm>
          <a:prstGeom prst="wedgeRectCallout">
            <a:avLst>
              <a:gd name="adj1" fmla="val 20423"/>
              <a:gd name="adj2" fmla="val 5007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b="1" dirty="0">
                <a:solidFill>
                  <a:schemeClr val="tx1"/>
                </a:solidFill>
              </a:rPr>
              <a:t>1. Bekalan “Kertas A4”</a:t>
            </a:r>
          </a:p>
          <a:p>
            <a:r>
              <a:rPr lang="ms-MY" b="1" dirty="0">
                <a:solidFill>
                  <a:schemeClr val="tx1"/>
                </a:solidFill>
              </a:rPr>
              <a:t>2. Perkhidmatan “Kawalan Keselamatan”</a:t>
            </a:r>
          </a:p>
          <a:p>
            <a:r>
              <a:rPr lang="ms-MY" b="1" dirty="0">
                <a:solidFill>
                  <a:schemeClr val="tx1"/>
                </a:solidFill>
              </a:rPr>
              <a:t>3. Perkhidmatan “Makanan Bermasak”</a:t>
            </a:r>
          </a:p>
          <a:p>
            <a:r>
              <a:rPr lang="ms-MY" b="1" dirty="0">
                <a:solidFill>
                  <a:schemeClr val="tx1"/>
                </a:solidFill>
              </a:rPr>
              <a:t>4. Perkhidmatan “Pembersihan Pejabat”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95350"/>
            <a:ext cx="67040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828800" y="285750"/>
            <a:ext cx="7239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Garis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Panduan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Penyediaan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Item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dan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Spesifikasi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2292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15</a:t>
            </a:fld>
            <a:endParaRPr lang="en"/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819150"/>
            <a:ext cx="8991599" cy="3720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Penyediaan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Permintaan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Kontrak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Pembelian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152400" y="4261518"/>
            <a:ext cx="3124200" cy="748632"/>
          </a:xfrm>
          <a:prstGeom prst="wedgeRectCallout">
            <a:avLst>
              <a:gd name="adj1" fmla="val -1461"/>
              <a:gd name="adj2" fmla="val -171191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Maklumat ringkasan pesanan untuk semakan</a:t>
            </a:r>
            <a:endParaRPr lang="ms-MY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59663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16</a:t>
            </a:fld>
            <a:endParaRPr lang="en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666750"/>
            <a:ext cx="8401050" cy="409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457200" y="2906024"/>
            <a:ext cx="3124200" cy="732526"/>
          </a:xfrm>
          <a:prstGeom prst="wedgeRectCallout">
            <a:avLst>
              <a:gd name="adj1" fmla="val -367"/>
              <a:gd name="adj2" fmla="val -12939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Tanda pada kotak untuk menetapkan kod dipertanggung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5791200" y="2266950"/>
            <a:ext cx="3124200" cy="685800"/>
          </a:xfrm>
          <a:prstGeom prst="wedgeRectCallout">
            <a:avLst>
              <a:gd name="adj1" fmla="val 2158"/>
              <a:gd name="adj2" fmla="val 140991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Mengisi Maklumat Kod Dipertanggung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Penyediaan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Permintaan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Kontrak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Pembelian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3273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17</a:t>
            </a:fld>
            <a:endParaRPr lang="en"/>
          </a:p>
        </p:txBody>
      </p:sp>
      <p:sp>
        <p:nvSpPr>
          <p:cNvPr id="3" name="WordArt 19"/>
          <p:cNvSpPr>
            <a:spLocks noChangeArrowheads="1" noChangeShapeType="1" noTextEdit="1"/>
          </p:cNvSpPr>
          <p:nvPr/>
        </p:nvSpPr>
        <p:spPr bwMode="auto">
          <a:xfrm>
            <a:off x="306387" y="590550"/>
            <a:ext cx="358775" cy="411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 dirty="0">
                <a:ln w="9360">
                  <a:solidFill>
                    <a:srgbClr val="FFFF00"/>
                  </a:solidFill>
                  <a:miter lim="800000"/>
                  <a:headEnd/>
                  <a:tailEnd/>
                </a:ln>
                <a:solidFill>
                  <a:srgbClr val="000000"/>
                </a:solidFill>
                <a:effectLst>
                  <a:outerShdw dist="17819" dir="2700000" algn="ctr" rotWithShape="0">
                    <a:srgbClr val="808080">
                      <a:alpha val="80011"/>
                    </a:srgbClr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80306" y="534626"/>
            <a:ext cx="2267694" cy="1371600"/>
            <a:chOff x="1219200" y="742950"/>
            <a:chExt cx="2039094" cy="1371600"/>
          </a:xfrm>
        </p:grpSpPr>
        <p:sp>
          <p:nvSpPr>
            <p:cNvPr id="4" name="Rectangular Callout 3"/>
            <p:cNvSpPr/>
            <p:nvPr/>
          </p:nvSpPr>
          <p:spPr>
            <a:xfrm rot="10800000">
              <a:off x="1219201" y="742950"/>
              <a:ext cx="2039093" cy="1371600"/>
            </a:xfrm>
            <a:prstGeom prst="wedgeRectCallou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64999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 dirty="0">
                <a:ea typeface="Roboto Condensed" panose="020B060402020202020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19200" y="742950"/>
              <a:ext cx="2039094" cy="93871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 defTabSz="457200"/>
              <a:r>
                <a:rPr lang="ms-MY" sz="1100" b="1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Permintaan Pembelian/Kontrak</a:t>
              </a:r>
            </a:p>
            <a:p>
              <a:pPr marL="171450" indent="-171450" algn="ctr" defTabSz="457200">
                <a:buFont typeface="Arial" panose="020B0604020202020204" pitchFamily="34" charset="0"/>
                <a:buChar char="•"/>
              </a:pPr>
              <a:r>
                <a:rPr lang="fi-FI" sz="1100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dan penyerahan Permintaan Pembelian / Permintaan Kontrak</a:t>
              </a:r>
              <a:endParaRPr lang="ms-MY" sz="1100" dirty="0">
                <a:solidFill>
                  <a:sysClr val="windowText" lastClr="000000"/>
                </a:solidFill>
                <a:ea typeface="Roboto Condensed" panose="020B060402020202020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200400" y="491835"/>
            <a:ext cx="2743200" cy="1371600"/>
            <a:chOff x="2973387" y="720435"/>
            <a:chExt cx="2513013" cy="1371600"/>
          </a:xfrm>
        </p:grpSpPr>
        <p:sp>
          <p:nvSpPr>
            <p:cNvPr id="8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2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447306" y="720435"/>
              <a:ext cx="2039094" cy="1371600"/>
              <a:chOff x="1219200" y="720435"/>
              <a:chExt cx="2039094" cy="1371600"/>
            </a:xfrm>
          </p:grpSpPr>
          <p:sp>
            <p:nvSpPr>
              <p:cNvPr id="10" name="Rectangular Callout 9"/>
              <p:cNvSpPr/>
              <p:nvPr/>
            </p:nvSpPr>
            <p:spPr>
              <a:xfrm rot="10800000">
                <a:off x="1219201" y="720435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19200" y="742950"/>
                <a:ext cx="2039094" cy="76944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Kelulusan Permintaan Pembelian/Kontrak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Semakan tanggungan  peruntukan/baris caj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021387" y="514350"/>
            <a:ext cx="2817813" cy="1371600"/>
            <a:chOff x="5716587" y="742950"/>
            <a:chExt cx="2513013" cy="1371600"/>
          </a:xfrm>
        </p:grpSpPr>
        <p:sp>
          <p:nvSpPr>
            <p:cNvPr id="13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57165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3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190506" y="742950"/>
              <a:ext cx="2039094" cy="1371600"/>
              <a:chOff x="1219200" y="742950"/>
              <a:chExt cx="2039094" cy="1371600"/>
            </a:xfrm>
          </p:grpSpPr>
          <p:sp>
            <p:nvSpPr>
              <p:cNvPr id="15" name="Rectangular Callout 14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219200" y="742950"/>
                <a:ext cx="2039094" cy="93871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 oleh pembekal dalam tempoh 14 hari (tidak melibatkan kontrak)</a:t>
                </a: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304800" y="2134826"/>
            <a:ext cx="2794743" cy="1371600"/>
            <a:chOff x="2973387" y="742950"/>
            <a:chExt cx="2513013" cy="1371600"/>
          </a:xfrm>
        </p:grpSpPr>
        <p:sp>
          <p:nvSpPr>
            <p:cNvPr id="2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4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22" name="Rectangular Callout 2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Pemenuhan Bekalan/ Perkhidmatan &amp; Pengeluaran Pesanan Penghantaran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Pembekal melaksanakan pembekalan/perkhidmatan mengikut terma Pesanan Kerajaan</a:t>
                </a: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3200400" y="2114550"/>
            <a:ext cx="2743200" cy="1465016"/>
            <a:chOff x="2973387" y="742950"/>
            <a:chExt cx="2513013" cy="1465016"/>
          </a:xfrm>
        </p:grpSpPr>
        <p:sp>
          <p:nvSpPr>
            <p:cNvPr id="2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5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447306" y="742950"/>
              <a:ext cx="2039094" cy="1465016"/>
              <a:chOff x="1219200" y="742950"/>
              <a:chExt cx="2039094" cy="1465016"/>
            </a:xfrm>
          </p:grpSpPr>
          <p:sp>
            <p:nvSpPr>
              <p:cNvPr id="27" name="Rectangular Callout 2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219200" y="742950"/>
                <a:ext cx="2039094" cy="146501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Nota Penerimaan Bekalan/ Perkhidmatan (FRN)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Penerima Barang/ Perkhidmatan perlu membuat penilaian prestasi pembekal semasa proses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pengesahan pesanan penghantaran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Pegawai Pengesah Mengesahkan FRN</a:t>
                </a: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6021387" y="2114550"/>
            <a:ext cx="2817813" cy="1446550"/>
            <a:chOff x="2973387" y="742950"/>
            <a:chExt cx="2513013" cy="1446550"/>
          </a:xfrm>
        </p:grpSpPr>
        <p:sp>
          <p:nvSpPr>
            <p:cNvPr id="3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6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32" name="Rectangular Callout 3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Arahan Memberhentikan Bekalan/Perkhidmatan</a:t>
                </a:r>
              </a:p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Menamatkan penghantaran ke atas baki bekalan/ perkhidmatan yang tidak dapat dibekalkan/laksana</a:t>
                </a: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304799" y="3714750"/>
            <a:ext cx="2800361" cy="1371600"/>
            <a:chOff x="2973387" y="742950"/>
            <a:chExt cx="2518064" cy="1371600"/>
          </a:xfrm>
        </p:grpSpPr>
        <p:sp>
          <p:nvSpPr>
            <p:cNvPr id="3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7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447306" y="742950"/>
              <a:ext cx="2044145" cy="1371600"/>
              <a:chOff x="1219200" y="742950"/>
              <a:chExt cx="2044145" cy="1371600"/>
            </a:xfrm>
          </p:grpSpPr>
          <p:sp>
            <p:nvSpPr>
              <p:cNvPr id="37" name="Rectangular Callout 36"/>
              <p:cNvSpPr/>
              <p:nvPr/>
            </p:nvSpPr>
            <p:spPr>
              <a:xfrm rot="10800000">
                <a:off x="1224252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219200" y="742950"/>
                <a:ext cx="2039094" cy="11079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Penyerahan Invois/ Invois Cukai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selepas Pegawai Pengesah meluluskan Nota Penerimaan Bekalan/ Perkhidmatan</a:t>
                </a: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200400" y="3714750"/>
            <a:ext cx="2743200" cy="1446550"/>
            <a:chOff x="2973387" y="742950"/>
            <a:chExt cx="2513013" cy="1446550"/>
          </a:xfrm>
        </p:grpSpPr>
        <p:sp>
          <p:nvSpPr>
            <p:cNvPr id="4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8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42" name="Rectangular Callout 4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Nota Kredit/Debit</a:t>
                </a:r>
              </a:p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berdasarkan perbezaan nilai baris caj bekalan/perkhidmatan di Invois/Invois Cukai dengan nilai tanggungan baris caj di Pesanan Kerajaan </a:t>
                </a:r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6021387" y="3714750"/>
            <a:ext cx="2817813" cy="1371600"/>
            <a:chOff x="2973387" y="742950"/>
            <a:chExt cx="2513013" cy="1371600"/>
          </a:xfrm>
        </p:grpSpPr>
        <p:sp>
          <p:nvSpPr>
            <p:cNvPr id="4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9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47" name="Rectangular Callout 4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Arahan Bayaran dihantar ke JANM oleh Pegawai 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Rujuk Garis Panduan Pelaksanaan Potongan Ke Atas Bayaran Melalui Kontrak </a:t>
                </a:r>
              </a:p>
            </p:txBody>
          </p:sp>
        </p:grpSp>
      </p:grpSp>
      <p:sp>
        <p:nvSpPr>
          <p:cNvPr id="49" name="Rounded Rectangle 48"/>
          <p:cNvSpPr/>
          <p:nvPr/>
        </p:nvSpPr>
        <p:spPr>
          <a:xfrm>
            <a:off x="3143240" y="438151"/>
            <a:ext cx="2876560" cy="1468076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426126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18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Kelulusan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Permintaan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Kontrak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Pembelian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1183541"/>
            <a:ext cx="78486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Meluluskan Permintaan Pembelian/Kontrak;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Meluluskan Nota Debit (sekiranya terdapat tambahan amaun di Invois berbanding Pesanan Kerajaan)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Mengeluarkan atau meluluskan Arahan untuk Memberhentikan Bekalan/Perkhidmatan.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strike="sngStrike" dirty="0"/>
              <a:t>Mengeluarkan CoGSTR (sekiranya terdapat Arahan untuk Memberhentikan Bekalan/Perkhidmatan)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Membuat penyelenggaraan ke atas dokumen-dokumen di bawah tanggungjawabnya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Dilantik di peringkat Kementerian, Kumpulan PTJ atau PTJ oleh Pegawai Pengawal dengan penurunan kuasa dan had nilai kelulusan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Boleh memegang peranan sebagai Pegawai Pengesah dan Pegawai Padanan Bayaran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81915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Peranan Pelulus</a:t>
            </a:r>
          </a:p>
        </p:txBody>
      </p:sp>
    </p:spTree>
    <p:extLst>
      <p:ext uri="{BB962C8B-B14F-4D97-AF65-F5344CB8AC3E}">
        <p14:creationId xmlns:p14="http://schemas.microsoft.com/office/powerpoint/2010/main" val="29903239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19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457200" y="895350"/>
            <a:ext cx="83820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Meluluskan Permintaan Kontrak/ Pembelian</a:t>
            </a:r>
          </a:p>
          <a:p>
            <a:pPr marL="342900" indent="-342900">
              <a:buAutoNum type="arabicPeriod"/>
            </a:pPr>
            <a:endParaRPr lang="ms-MY" sz="1600" dirty="0"/>
          </a:p>
          <a:p>
            <a:pPr marL="342900" indent="-342900">
              <a:buAutoNum type="arabicPeriod"/>
            </a:pPr>
            <a:r>
              <a:rPr lang="ms-MY" sz="1600" dirty="0"/>
              <a:t>Pelulus</a:t>
            </a:r>
          </a:p>
          <a:p>
            <a:r>
              <a:rPr lang="ms-MY" sz="1600" dirty="0"/>
              <a:t>	Senarai Tugasan &gt; </a:t>
            </a:r>
            <a:r>
              <a:rPr lang="en-US" sz="1600" dirty="0" err="1"/>
              <a:t>Pilih</a:t>
            </a:r>
            <a:r>
              <a:rPr lang="en-US" sz="1600" dirty="0"/>
              <a:t> </a:t>
            </a:r>
            <a:r>
              <a:rPr lang="en-US" sz="1600" dirty="0" err="1"/>
              <a:t>Permintaan</a:t>
            </a:r>
            <a:r>
              <a:rPr lang="en-US" sz="1600" dirty="0"/>
              <a:t> </a:t>
            </a:r>
            <a:r>
              <a:rPr lang="en-US" sz="1600" dirty="0" err="1"/>
              <a:t>Kontrak</a:t>
            </a:r>
            <a:r>
              <a:rPr lang="en-US" sz="1600" dirty="0"/>
              <a:t>/ </a:t>
            </a:r>
            <a:r>
              <a:rPr lang="en-US" sz="1600" dirty="0" err="1"/>
              <a:t>Pembelian</a:t>
            </a:r>
            <a:r>
              <a:rPr lang="en-US" sz="1600" dirty="0"/>
              <a:t> (</a:t>
            </a:r>
            <a:r>
              <a:rPr lang="en-US" sz="1600" dirty="0" err="1"/>
              <a:t>Menunggu</a:t>
            </a:r>
            <a:r>
              <a:rPr lang="en-US" sz="1600" dirty="0"/>
              <a:t> </a:t>
            </a:r>
            <a:r>
              <a:rPr lang="en-US" sz="1600" dirty="0" err="1"/>
              <a:t>Kelulusan</a:t>
            </a:r>
            <a:r>
              <a:rPr lang="en-US" sz="1600" dirty="0"/>
              <a:t>)</a:t>
            </a:r>
          </a:p>
          <a:p>
            <a:r>
              <a:rPr lang="ms-MY" sz="1600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Kelulusan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Permintaan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Kontrak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Pembelian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2464534"/>
            <a:ext cx="8382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Tindakan Pelulus</a:t>
            </a:r>
          </a:p>
          <a:p>
            <a:endParaRPr lang="ms-MY" sz="1800" b="1" dirty="0"/>
          </a:p>
          <a:p>
            <a:pPr marL="342900" indent="-342900">
              <a:buAutoNum type="arabicPeriod"/>
            </a:pPr>
            <a:r>
              <a:rPr lang="ms-MY" sz="1600" dirty="0"/>
              <a:t>Semak Maklumat Permintaan</a:t>
            </a:r>
          </a:p>
          <a:p>
            <a:pPr marL="342900" indent="-342900">
              <a:buAutoNum type="arabicPeriod"/>
            </a:pPr>
            <a:r>
              <a:rPr lang="ms-MY" sz="1600" dirty="0"/>
              <a:t>Semak Maklumat Item dan Alamat Penghantaran</a:t>
            </a:r>
          </a:p>
          <a:p>
            <a:pPr marL="342900" indent="-342900">
              <a:buAutoNum type="arabicPeriod"/>
            </a:pPr>
            <a:r>
              <a:rPr lang="ms-MY" sz="1600" dirty="0"/>
              <a:t>Semak Penetapan Kod Dipertanggung</a:t>
            </a:r>
          </a:p>
          <a:p>
            <a:pPr marL="342900" indent="-342900">
              <a:buAutoNum type="arabicPeriod"/>
            </a:pPr>
            <a:r>
              <a:rPr lang="ms-MY" sz="1600" dirty="0"/>
              <a:t>Mengesahkan Permintaan</a:t>
            </a:r>
          </a:p>
        </p:txBody>
      </p:sp>
    </p:spTree>
    <p:extLst>
      <p:ext uri="{BB962C8B-B14F-4D97-AF65-F5344CB8AC3E}">
        <p14:creationId xmlns:p14="http://schemas.microsoft.com/office/powerpoint/2010/main" val="233964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  <p:sp>
        <p:nvSpPr>
          <p:cNvPr id="51" name="AutoShape 4"/>
          <p:cNvSpPr>
            <a:spLocks noChangeArrowheads="1"/>
          </p:cNvSpPr>
          <p:nvPr/>
        </p:nvSpPr>
        <p:spPr bwMode="auto">
          <a:xfrm>
            <a:off x="1219200" y="3002682"/>
            <a:ext cx="6705600" cy="1049612"/>
          </a:xfrm>
          <a:prstGeom prst="roundRect">
            <a:avLst>
              <a:gd name="adj" fmla="val 11722"/>
            </a:avLst>
          </a:prstGeom>
          <a:ln w="28575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altLang="en-US"/>
          </a:p>
        </p:txBody>
      </p:sp>
      <p:sp>
        <p:nvSpPr>
          <p:cNvPr id="34" name="Freeform 5"/>
          <p:cNvSpPr>
            <a:spLocks/>
          </p:cNvSpPr>
          <p:nvPr/>
        </p:nvSpPr>
        <p:spPr bwMode="auto">
          <a:xfrm flipH="1">
            <a:off x="4724400" y="3538824"/>
            <a:ext cx="4038600" cy="1014126"/>
          </a:xfrm>
          <a:custGeom>
            <a:avLst/>
            <a:gdLst>
              <a:gd name="T0" fmla="*/ 2147483646 w 2010"/>
              <a:gd name="T1" fmla="*/ 2147483646 h 2320"/>
              <a:gd name="T2" fmla="*/ 2147483646 w 2010"/>
              <a:gd name="T3" fmla="*/ 2147483646 h 2320"/>
              <a:gd name="T4" fmla="*/ 0 w 2010"/>
              <a:gd name="T5" fmla="*/ 2147483646 h 2320"/>
              <a:gd name="T6" fmla="*/ 0 w 2010"/>
              <a:gd name="T7" fmla="*/ 2147483646 h 2320"/>
              <a:gd name="T8" fmla="*/ 2147483646 w 2010"/>
              <a:gd name="T9" fmla="*/ 0 h 2320"/>
              <a:gd name="T10" fmla="*/ 2147483646 w 2010"/>
              <a:gd name="T11" fmla="*/ 2147483646 h 2320"/>
              <a:gd name="T12" fmla="*/ 2147483646 w 2010"/>
              <a:gd name="T13" fmla="*/ 2147483646 h 23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10"/>
              <a:gd name="T22" fmla="*/ 0 h 2320"/>
              <a:gd name="T23" fmla="*/ 2010 w 2010"/>
              <a:gd name="T24" fmla="*/ 2320 h 23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lvl="1" algn="ctr"/>
            <a:endParaRPr lang="ms-MY" sz="1200" dirty="0">
              <a:latin typeface="+mn-lt"/>
              <a:ea typeface="Roboto Condensed" panose="020B0604020202020204" charset="0"/>
            </a:endParaRPr>
          </a:p>
          <a:p>
            <a:pPr marL="452438" lvl="1" algn="ctr"/>
            <a:r>
              <a:rPr lang="ms-MY" dirty="0">
                <a:latin typeface="+mn-lt"/>
                <a:ea typeface="Roboto Condensed" panose="020B0604020202020204" charset="0"/>
              </a:rPr>
              <a:t>Butiran pemenuhan di Modul Pengurusan Kontrak telah dilengkapkan bagi mana-mana perolehan yang mempunyai kontrak</a:t>
            </a:r>
            <a:endParaRPr lang="en-US" dirty="0">
              <a:latin typeface="+mn-lt"/>
              <a:ea typeface="Roboto Condensed" panose="020B0604020202020204" charset="0"/>
            </a:endParaRPr>
          </a:p>
          <a:p>
            <a:pPr lvl="1" algn="ctr"/>
            <a:endParaRPr lang="en-US" sz="1200" dirty="0">
              <a:latin typeface="+mn-lt"/>
              <a:ea typeface="Roboto Condensed" panose="020B0604020202020204" charset="0"/>
            </a:endParaRPr>
          </a:p>
        </p:txBody>
      </p:sp>
      <p:sp>
        <p:nvSpPr>
          <p:cNvPr id="33" name="Freeform 5"/>
          <p:cNvSpPr>
            <a:spLocks/>
          </p:cNvSpPr>
          <p:nvPr/>
        </p:nvSpPr>
        <p:spPr bwMode="auto">
          <a:xfrm flipH="1">
            <a:off x="366880" y="3551640"/>
            <a:ext cx="4128920" cy="1001309"/>
          </a:xfrm>
          <a:custGeom>
            <a:avLst/>
            <a:gdLst>
              <a:gd name="T0" fmla="*/ 538022531 w 2010"/>
              <a:gd name="T1" fmla="*/ 465750934 h 2320"/>
              <a:gd name="T2" fmla="*/ 269011265 w 2010"/>
              <a:gd name="T3" fmla="*/ 621001074 h 2320"/>
              <a:gd name="T4" fmla="*/ 0 w 2010"/>
              <a:gd name="T5" fmla="*/ 465750934 h 2320"/>
              <a:gd name="T6" fmla="*/ 0 w 2010"/>
              <a:gd name="T7" fmla="*/ 155518137 h 2320"/>
              <a:gd name="T8" fmla="*/ 269011265 w 2010"/>
              <a:gd name="T9" fmla="*/ 0 h 2320"/>
              <a:gd name="T10" fmla="*/ 538022531 w 2010"/>
              <a:gd name="T11" fmla="*/ 155518137 h 2320"/>
              <a:gd name="T12" fmla="*/ 538022531 w 2010"/>
              <a:gd name="T13" fmla="*/ 465750934 h 23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010"/>
              <a:gd name="T22" fmla="*/ 0 h 2320"/>
              <a:gd name="T23" fmla="*/ 2010 w 2010"/>
              <a:gd name="T24" fmla="*/ 2320 h 23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ms-MY" sz="1400" dirty="0">
                <a:latin typeface="+mn-lt"/>
                <a:ea typeface="Roboto Condensed" panose="020B0604020202020204" charset="0"/>
              </a:rPr>
              <a:t>Proses pemilihan pembekal selesai dimuktamadkan di Modul Pembelian Terus</a:t>
            </a:r>
            <a:endParaRPr lang="en-US" sz="1400" dirty="0">
              <a:latin typeface="+mn-lt"/>
              <a:ea typeface="Roboto Condensed" panose="020B0604020202020204" charset="0"/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2209799" y="2705819"/>
            <a:ext cx="4835021" cy="60440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1" algn="ctr"/>
            <a:endParaRPr lang="ms-MY" dirty="0">
              <a:ea typeface="Roboto Condensed" panose="020B0604020202020204" charset="0"/>
            </a:endParaRPr>
          </a:p>
          <a:p>
            <a:pPr lvl="1" algn="ctr"/>
            <a:r>
              <a:rPr lang="en-US" dirty="0" err="1">
                <a:ea typeface="Roboto Condensed" panose="020B0604020202020204" charset="0"/>
              </a:rPr>
              <a:t>Boleh</a:t>
            </a:r>
            <a:r>
              <a:rPr lang="en-US" dirty="0">
                <a:ea typeface="Roboto Condensed" panose="020B0604020202020204" charset="0"/>
              </a:rPr>
              <a:t> </a:t>
            </a:r>
            <a:r>
              <a:rPr lang="en-US" dirty="0" err="1">
                <a:ea typeface="Roboto Condensed" panose="020B0604020202020204" charset="0"/>
              </a:rPr>
              <a:t>dimulakan</a:t>
            </a:r>
            <a:r>
              <a:rPr lang="en-US" dirty="0">
                <a:ea typeface="Roboto Condensed" panose="020B0604020202020204" charset="0"/>
              </a:rPr>
              <a:t> </a:t>
            </a:r>
            <a:r>
              <a:rPr lang="en-US" dirty="0" err="1">
                <a:ea typeface="Roboto Condensed" panose="020B0604020202020204" charset="0"/>
              </a:rPr>
              <a:t>selepas</a:t>
            </a:r>
            <a:r>
              <a:rPr lang="en-US" dirty="0">
                <a:ea typeface="Roboto Condensed" panose="020B0604020202020204" charset="0"/>
              </a:rPr>
              <a:t> mana-mana </a:t>
            </a:r>
            <a:r>
              <a:rPr lang="en-US" dirty="0" err="1">
                <a:ea typeface="Roboto Condensed" panose="020B0604020202020204" charset="0"/>
              </a:rPr>
              <a:t>perkara</a:t>
            </a:r>
            <a:r>
              <a:rPr lang="en-US" dirty="0">
                <a:ea typeface="Roboto Condensed" panose="020B0604020202020204" charset="0"/>
              </a:rPr>
              <a:t> </a:t>
            </a:r>
            <a:r>
              <a:rPr lang="en-US" dirty="0" err="1">
                <a:ea typeface="Roboto Condensed" panose="020B0604020202020204" charset="0"/>
              </a:rPr>
              <a:t>berikut</a:t>
            </a:r>
            <a:r>
              <a:rPr lang="en-US" dirty="0">
                <a:ea typeface="Roboto Condensed" panose="020B0604020202020204" charset="0"/>
              </a:rPr>
              <a:t> </a:t>
            </a:r>
            <a:r>
              <a:rPr lang="en-US" dirty="0" err="1">
                <a:ea typeface="Roboto Condensed" panose="020B0604020202020204" charset="0"/>
              </a:rPr>
              <a:t>selesai</a:t>
            </a:r>
            <a:r>
              <a:rPr lang="en-US" dirty="0">
                <a:ea typeface="Roboto Condensed" panose="020B0604020202020204" charset="0"/>
              </a:rPr>
              <a:t> </a:t>
            </a:r>
            <a:r>
              <a:rPr lang="en-US" dirty="0" err="1">
                <a:ea typeface="Roboto Condensed" panose="020B0604020202020204" charset="0"/>
              </a:rPr>
              <a:t>dilaksanakan</a:t>
            </a:r>
            <a:r>
              <a:rPr lang="en-US" dirty="0">
                <a:ea typeface="Roboto Condensed" panose="020B0604020202020204" charset="0"/>
              </a:rPr>
              <a:t> :</a:t>
            </a:r>
          </a:p>
          <a:p>
            <a:pPr algn="ctr"/>
            <a:endParaRPr lang="en-US" dirty="0"/>
          </a:p>
        </p:txBody>
      </p:sp>
      <p:sp>
        <p:nvSpPr>
          <p:cNvPr id="53" name="AutoShape 4"/>
          <p:cNvSpPr>
            <a:spLocks noChangeArrowheads="1"/>
          </p:cNvSpPr>
          <p:nvPr/>
        </p:nvSpPr>
        <p:spPr bwMode="auto">
          <a:xfrm>
            <a:off x="762000" y="980144"/>
            <a:ext cx="7696200" cy="1049612"/>
          </a:xfrm>
          <a:prstGeom prst="roundRect">
            <a:avLst>
              <a:gd name="adj" fmla="val 11722"/>
            </a:avLst>
          </a:prstGeom>
          <a:ln w="28575"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 altLang="en-US"/>
          </a:p>
        </p:txBody>
      </p:sp>
      <p:sp>
        <p:nvSpPr>
          <p:cNvPr id="41" name="Rounded Rectangle 40"/>
          <p:cNvSpPr/>
          <p:nvPr/>
        </p:nvSpPr>
        <p:spPr>
          <a:xfrm>
            <a:off x="1066800" y="361950"/>
            <a:ext cx="7010400" cy="11430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1" algn="ctr"/>
            <a:endParaRPr lang="ms-MY" sz="1300" dirty="0">
              <a:ea typeface="Roboto Condensed" panose="020B0604020202020204" charset="0"/>
            </a:endParaRPr>
          </a:p>
          <a:p>
            <a:pPr lvl="1" algn="ctr"/>
            <a:r>
              <a:rPr lang="ms-MY" dirty="0">
                <a:ea typeface="Roboto Condensed" panose="020B0604020202020204" charset="0"/>
              </a:rPr>
              <a:t>Membolehkan Agensi melaksanakan pesanan dengan mengeluarkan </a:t>
            </a:r>
            <a:r>
              <a:rPr lang="ms-MY" b="1" dirty="0">
                <a:ea typeface="Roboto Condensed" panose="020B0604020202020204" charset="0"/>
              </a:rPr>
              <a:t>Permintaan Pembelian/Kontrak (PR/ CR)</a:t>
            </a:r>
            <a:r>
              <a:rPr lang="ms-MY" dirty="0">
                <a:ea typeface="Roboto Condensed" panose="020B0604020202020204" charset="0"/>
              </a:rPr>
              <a:t>, </a:t>
            </a:r>
            <a:r>
              <a:rPr lang="ms-MY" b="1" dirty="0">
                <a:ea typeface="Roboto Condensed" panose="020B0604020202020204" charset="0"/>
              </a:rPr>
              <a:t>Pesanan Kerajaan (PO/ CO)</a:t>
            </a:r>
            <a:r>
              <a:rPr lang="ms-MY" dirty="0">
                <a:ea typeface="Roboto Condensed" panose="020B0604020202020204" charset="0"/>
              </a:rPr>
              <a:t> </a:t>
            </a:r>
            <a:r>
              <a:rPr lang="ms-MY" b="1" dirty="0">
                <a:ea typeface="Roboto Condensed" panose="020B0604020202020204" charset="0"/>
              </a:rPr>
              <a:t>dan Nota Penerimaan Bekalan/Perkhidmatan (FRN)</a:t>
            </a:r>
            <a:r>
              <a:rPr lang="ms-MY" dirty="0">
                <a:ea typeface="Roboto Condensed" panose="020B0604020202020204" charset="0"/>
              </a:rPr>
              <a:t> serta membuat proses bayaran melalui pengeluaran Arahan Bayaran (</a:t>
            </a:r>
            <a:r>
              <a:rPr lang="ms-MY" b="1" dirty="0">
                <a:ea typeface="Roboto Condensed" panose="020B0604020202020204" charset="0"/>
              </a:rPr>
              <a:t>Padanan Pembayaran(PA)</a:t>
            </a:r>
            <a:r>
              <a:rPr lang="ms-MY" dirty="0">
                <a:ea typeface="Roboto Condensed" panose="020B0604020202020204" charset="0"/>
              </a:rPr>
              <a:t>) kepada JANM</a:t>
            </a:r>
            <a:endParaRPr lang="en-US" dirty="0">
              <a:ea typeface="Roboto Condensed" panose="020B0604020202020204" charset="0"/>
            </a:endParaRPr>
          </a:p>
          <a:p>
            <a:pPr algn="ctr"/>
            <a:endParaRPr lang="en-US" sz="1300" dirty="0"/>
          </a:p>
        </p:txBody>
      </p:sp>
      <p:sp>
        <p:nvSpPr>
          <p:cNvPr id="52" name="Rounded Rectangle 51"/>
          <p:cNvSpPr/>
          <p:nvPr/>
        </p:nvSpPr>
        <p:spPr>
          <a:xfrm>
            <a:off x="1676400" y="1631372"/>
            <a:ext cx="5867400" cy="94037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1" algn="ctr"/>
            <a:endParaRPr lang="ms-MY" dirty="0">
              <a:ea typeface="Roboto Condensed" panose="020B0604020202020204" charset="0"/>
            </a:endParaRPr>
          </a:p>
          <a:p>
            <a:pPr lvl="1" algn="ctr"/>
            <a:r>
              <a:rPr lang="ms-MY" dirty="0">
                <a:ea typeface="Roboto Condensed" panose="020B0604020202020204" charset="0"/>
              </a:rPr>
              <a:t>Membolehkan pembekal mengesahkan Pesanan Kerajaan dan mengeluarkan </a:t>
            </a:r>
            <a:r>
              <a:rPr lang="ms-MY" b="1" dirty="0">
                <a:ea typeface="Roboto Condensed" panose="020B0604020202020204" charset="0"/>
              </a:rPr>
              <a:t>Pesanan Penghantaran</a:t>
            </a:r>
            <a:r>
              <a:rPr lang="ms-MY" dirty="0">
                <a:ea typeface="Roboto Condensed" panose="020B0604020202020204" charset="0"/>
              </a:rPr>
              <a:t> serta </a:t>
            </a:r>
            <a:r>
              <a:rPr lang="ms-MY" b="1" dirty="0">
                <a:ea typeface="Roboto Condensed" panose="020B0604020202020204" charset="0"/>
              </a:rPr>
              <a:t>Invois/ Invois Cukai</a:t>
            </a:r>
            <a:r>
              <a:rPr lang="ms-MY" dirty="0">
                <a:ea typeface="Roboto Condensed" panose="020B0604020202020204" charset="0"/>
              </a:rPr>
              <a:t> kepada Agensi</a:t>
            </a:r>
            <a:endParaRPr lang="en-US" dirty="0">
              <a:ea typeface="Roboto Condensed" panose="020B0604020202020204" charset="0"/>
            </a:endParaRPr>
          </a:p>
          <a:p>
            <a:pPr algn="ctr"/>
            <a:endParaRPr lang="en-US" dirty="0"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5589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20</a:t>
            </a:fld>
            <a:endParaRPr lang="en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10" y="666750"/>
            <a:ext cx="8165190" cy="429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Semakan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Pelulus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Pemenuhan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312717" y="3266642"/>
            <a:ext cx="1897083" cy="752908"/>
          </a:xfrm>
          <a:prstGeom prst="wedgeRectCallout">
            <a:avLst>
              <a:gd name="adj1" fmla="val -12062"/>
              <a:gd name="adj2" fmla="val -13146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Semakan maklumat pada semua menu</a:t>
            </a:r>
            <a:endParaRPr lang="ms-MY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2868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21</a:t>
            </a:fld>
            <a:endParaRPr lang="en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42950"/>
            <a:ext cx="8915400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Semakan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Pelulus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Pemenuhan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5867400" y="2876550"/>
            <a:ext cx="3124200" cy="914400"/>
          </a:xfrm>
          <a:prstGeom prst="wedgeRectCallout">
            <a:avLst>
              <a:gd name="adj1" fmla="val -50677"/>
              <a:gd name="adj2" fmla="val -122073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Masukkan Nombor PIN Token untuk teruskan</a:t>
            </a:r>
            <a:endParaRPr lang="ms-MY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3170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22</a:t>
            </a:fld>
            <a:endParaRPr lang="en"/>
          </a:p>
        </p:txBody>
      </p:sp>
      <p:sp>
        <p:nvSpPr>
          <p:cNvPr id="3" name="WordArt 19"/>
          <p:cNvSpPr>
            <a:spLocks noChangeArrowheads="1" noChangeShapeType="1" noTextEdit="1"/>
          </p:cNvSpPr>
          <p:nvPr/>
        </p:nvSpPr>
        <p:spPr bwMode="auto">
          <a:xfrm>
            <a:off x="306387" y="590550"/>
            <a:ext cx="358775" cy="411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 dirty="0">
                <a:ln w="9360">
                  <a:solidFill>
                    <a:srgbClr val="FFFF00"/>
                  </a:solidFill>
                  <a:miter lim="800000"/>
                  <a:headEnd/>
                  <a:tailEnd/>
                </a:ln>
                <a:solidFill>
                  <a:srgbClr val="000000"/>
                </a:solidFill>
                <a:effectLst>
                  <a:outerShdw dist="17819" dir="2700000" algn="ctr" rotWithShape="0">
                    <a:srgbClr val="808080">
                      <a:alpha val="80011"/>
                    </a:srgbClr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80306" y="534626"/>
            <a:ext cx="2267694" cy="1371600"/>
            <a:chOff x="1219200" y="742950"/>
            <a:chExt cx="2039094" cy="1371600"/>
          </a:xfrm>
        </p:grpSpPr>
        <p:sp>
          <p:nvSpPr>
            <p:cNvPr id="4" name="Rectangular Callout 3"/>
            <p:cNvSpPr/>
            <p:nvPr/>
          </p:nvSpPr>
          <p:spPr>
            <a:xfrm rot="10800000">
              <a:off x="1219201" y="742950"/>
              <a:ext cx="2039093" cy="1371600"/>
            </a:xfrm>
            <a:prstGeom prst="wedgeRectCallou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64999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 dirty="0">
                <a:ea typeface="Roboto Condensed" panose="020B060402020202020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19200" y="742950"/>
              <a:ext cx="2039094" cy="93871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 defTabSz="457200"/>
              <a:r>
                <a:rPr lang="ms-MY" sz="1100" b="1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Permintaan Pembelian/Kontrak</a:t>
              </a:r>
            </a:p>
            <a:p>
              <a:pPr marL="171450" indent="-171450" algn="ctr" defTabSz="457200">
                <a:buFont typeface="Arial" panose="020B0604020202020204" pitchFamily="34" charset="0"/>
                <a:buChar char="•"/>
              </a:pPr>
              <a:r>
                <a:rPr lang="fi-FI" sz="1100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dan penyerahan Permintaan Pembelian / Permintaan Kontrak</a:t>
              </a:r>
              <a:endParaRPr lang="ms-MY" sz="1100" dirty="0">
                <a:solidFill>
                  <a:sysClr val="windowText" lastClr="000000"/>
                </a:solidFill>
                <a:ea typeface="Roboto Condensed" panose="020B060402020202020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200400" y="491835"/>
            <a:ext cx="2743200" cy="1371600"/>
            <a:chOff x="2973387" y="720435"/>
            <a:chExt cx="2513013" cy="1371600"/>
          </a:xfrm>
        </p:grpSpPr>
        <p:sp>
          <p:nvSpPr>
            <p:cNvPr id="8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2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447306" y="720435"/>
              <a:ext cx="2039094" cy="1371600"/>
              <a:chOff x="1219200" y="720435"/>
              <a:chExt cx="2039094" cy="1371600"/>
            </a:xfrm>
          </p:grpSpPr>
          <p:sp>
            <p:nvSpPr>
              <p:cNvPr id="10" name="Rectangular Callout 9"/>
              <p:cNvSpPr/>
              <p:nvPr/>
            </p:nvSpPr>
            <p:spPr>
              <a:xfrm rot="10800000">
                <a:off x="1219201" y="720435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19200" y="742950"/>
                <a:ext cx="2039094" cy="76944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Kelulusan Permintaan Pembelian/Kontrak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Semakan tanggungan  peruntukan/baris caj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021387" y="514350"/>
            <a:ext cx="2817813" cy="1371600"/>
            <a:chOff x="5716587" y="742950"/>
            <a:chExt cx="2513013" cy="1371600"/>
          </a:xfrm>
        </p:grpSpPr>
        <p:sp>
          <p:nvSpPr>
            <p:cNvPr id="13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57165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3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190506" y="742950"/>
              <a:ext cx="2039094" cy="1371600"/>
              <a:chOff x="1219200" y="742950"/>
              <a:chExt cx="2039094" cy="1371600"/>
            </a:xfrm>
          </p:grpSpPr>
          <p:sp>
            <p:nvSpPr>
              <p:cNvPr id="15" name="Rectangular Callout 14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219200" y="742950"/>
                <a:ext cx="2039094" cy="93871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 oleh pembekal dalam tempoh 14 hari (tidak melibatkan kontrak)</a:t>
                </a: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304800" y="2134826"/>
            <a:ext cx="2794743" cy="1371600"/>
            <a:chOff x="2973387" y="742950"/>
            <a:chExt cx="2513013" cy="1371600"/>
          </a:xfrm>
        </p:grpSpPr>
        <p:sp>
          <p:nvSpPr>
            <p:cNvPr id="2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4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22" name="Rectangular Callout 2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Pemenuhan Bekalan/ Perkhidmatan &amp; Pengeluaran Pesanan Penghantaran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Pembekal melaksanakan pembekalan/perkhidmatan mengikut terma Pesanan Kerajaan</a:t>
                </a: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3200400" y="2114550"/>
            <a:ext cx="2743200" cy="1465016"/>
            <a:chOff x="2973387" y="742950"/>
            <a:chExt cx="2513013" cy="1465016"/>
          </a:xfrm>
        </p:grpSpPr>
        <p:sp>
          <p:nvSpPr>
            <p:cNvPr id="2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5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447306" y="742950"/>
              <a:ext cx="2039094" cy="1465016"/>
              <a:chOff x="1219200" y="742950"/>
              <a:chExt cx="2039094" cy="1465016"/>
            </a:xfrm>
          </p:grpSpPr>
          <p:sp>
            <p:nvSpPr>
              <p:cNvPr id="27" name="Rectangular Callout 2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219200" y="742950"/>
                <a:ext cx="2039094" cy="146501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Nota Penerimaan Bekalan/ Perkhidmatan (FRN)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Penerima Barang/ Perkhidmatan perlu membuat penilaian prestasi pembekal semasa proses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pengesahan pesanan penghantaran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Pegawai Pengesah Mengesahkan FRN</a:t>
                </a: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6021387" y="2114550"/>
            <a:ext cx="2817813" cy="1446550"/>
            <a:chOff x="2973387" y="742950"/>
            <a:chExt cx="2513013" cy="1446550"/>
          </a:xfrm>
        </p:grpSpPr>
        <p:sp>
          <p:nvSpPr>
            <p:cNvPr id="3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6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32" name="Rectangular Callout 3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Arahan Memberhentikan Bekalan/Perkhidmatan</a:t>
                </a:r>
              </a:p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Menamatkan penghantaran ke atas baki bekalan/ perkhidmatan yang tidak dapat dibekalkan/laksana</a:t>
                </a: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304799" y="3714750"/>
            <a:ext cx="2800361" cy="1371600"/>
            <a:chOff x="2973387" y="742950"/>
            <a:chExt cx="2518064" cy="1371600"/>
          </a:xfrm>
        </p:grpSpPr>
        <p:sp>
          <p:nvSpPr>
            <p:cNvPr id="3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7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447306" y="742950"/>
              <a:ext cx="2044145" cy="1371600"/>
              <a:chOff x="1219200" y="742950"/>
              <a:chExt cx="2044145" cy="1371600"/>
            </a:xfrm>
          </p:grpSpPr>
          <p:sp>
            <p:nvSpPr>
              <p:cNvPr id="37" name="Rectangular Callout 36"/>
              <p:cNvSpPr/>
              <p:nvPr/>
            </p:nvSpPr>
            <p:spPr>
              <a:xfrm rot="10800000">
                <a:off x="1224252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219200" y="742950"/>
                <a:ext cx="2039094" cy="11079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Penyerahan Invois/ Invois Cukai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selepas Pegawai Pengesah meluluskan Nota Penerimaan Bekalan/ Perkhidmatan</a:t>
                </a: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200400" y="3714750"/>
            <a:ext cx="2743200" cy="1446550"/>
            <a:chOff x="2973387" y="742950"/>
            <a:chExt cx="2513013" cy="1446550"/>
          </a:xfrm>
        </p:grpSpPr>
        <p:sp>
          <p:nvSpPr>
            <p:cNvPr id="4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8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42" name="Rectangular Callout 4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Nota Kredit/Debit</a:t>
                </a:r>
              </a:p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berdasarkan perbezaan nilai baris caj bekalan/perkhidmatan di Invois/Invois Cukai dengan nilai tanggungan baris caj di Pesanan Kerajaan </a:t>
                </a:r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6021387" y="3714750"/>
            <a:ext cx="2817813" cy="1371600"/>
            <a:chOff x="2973387" y="742950"/>
            <a:chExt cx="2513013" cy="1371600"/>
          </a:xfrm>
        </p:grpSpPr>
        <p:sp>
          <p:nvSpPr>
            <p:cNvPr id="4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9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47" name="Rectangular Callout 4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Arahan Bayaran dihantar ke JANM oleh Pegawai 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Rujuk Garis Panduan Pelaksanaan Potongan Ke Atas Bayaran Melalui Kontrak </a:t>
                </a:r>
              </a:p>
            </p:txBody>
          </p:sp>
        </p:grpSp>
      </p:grpSp>
      <p:sp>
        <p:nvSpPr>
          <p:cNvPr id="49" name="Rounded Rectangle 48"/>
          <p:cNvSpPr/>
          <p:nvPr/>
        </p:nvSpPr>
        <p:spPr>
          <a:xfrm>
            <a:off x="6019800" y="438151"/>
            <a:ext cx="2876560" cy="1468076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336241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Pengesahan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Pesanan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Kerajaan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(PO/ CO)</a:t>
            </a:r>
          </a:p>
        </p:txBody>
      </p:sp>
      <p:sp>
        <p:nvSpPr>
          <p:cNvPr id="4" name="Rectangle 3"/>
          <p:cNvSpPr/>
          <p:nvPr/>
        </p:nvSpPr>
        <p:spPr>
          <a:xfrm>
            <a:off x="533400" y="1236405"/>
            <a:ext cx="82296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Mengesahkan Pesanan Kerajaan yang dikeluarkan oleh Agensi ke atas Pembekal tersebut;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Membuat serta melaksanakan bekalan/ perkhidmatan dan menjana dokumen Pesanan Penghantaran;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Menjana </a:t>
            </a:r>
            <a:r>
              <a:rPr lang="ms-MY" sz="1600" u="sng" dirty="0"/>
              <a:t>Invois/ Invois Cukai </a:t>
            </a:r>
            <a:r>
              <a:rPr lang="ms-MY" sz="1600" dirty="0"/>
              <a:t>setelah bekalan/ perkhidmatan disahkan oleh Agensi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Mengeluarkan Arahan untuk Memberhentikan Bekalan/ Perkhidmatan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ms-MY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ms-MY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Pengesahan Pembekal dalam masa 14 hari (Tidak melibatkan Kontrak).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b="1" dirty="0"/>
              <a:t>(Kalau tak sahkan, macamana??? )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89535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Peranan Pembekal</a:t>
            </a:r>
          </a:p>
        </p:txBody>
      </p:sp>
      <p:sp>
        <p:nvSpPr>
          <p:cNvPr id="6" name="Rectangle 5"/>
          <p:cNvSpPr/>
          <p:nvPr/>
        </p:nvSpPr>
        <p:spPr>
          <a:xfrm>
            <a:off x="533400" y="3181350"/>
            <a:ext cx="8229600" cy="685800"/>
          </a:xfrm>
          <a:prstGeom prst="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 dirty="0"/>
          </a:p>
        </p:txBody>
      </p:sp>
    </p:spTree>
    <p:extLst>
      <p:ext uri="{BB962C8B-B14F-4D97-AF65-F5344CB8AC3E}">
        <p14:creationId xmlns:p14="http://schemas.microsoft.com/office/powerpoint/2010/main" val="18316018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457200" y="895350"/>
            <a:ext cx="83820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Mengesahkan Pesanan Kerajaan</a:t>
            </a:r>
          </a:p>
          <a:p>
            <a:pPr marL="342900" indent="-342900">
              <a:buAutoNum type="arabicPeriod"/>
            </a:pPr>
            <a:endParaRPr lang="ms-MY" sz="1600" dirty="0"/>
          </a:p>
          <a:p>
            <a:pPr marL="342900" indent="-342900">
              <a:buAutoNum type="arabicPeriod"/>
            </a:pPr>
            <a:r>
              <a:rPr lang="ms-MY" sz="1600" dirty="0"/>
              <a:t>Pembekal</a:t>
            </a:r>
          </a:p>
          <a:p>
            <a:r>
              <a:rPr lang="ms-MY" sz="1600" dirty="0"/>
              <a:t>            Senarai Tugasan &gt; </a:t>
            </a:r>
            <a:r>
              <a:rPr lang="en-US" sz="1600" dirty="0" err="1"/>
              <a:t>Pilih</a:t>
            </a:r>
            <a:r>
              <a:rPr lang="en-US" sz="1600" dirty="0"/>
              <a:t> </a:t>
            </a:r>
            <a:r>
              <a:rPr lang="en-US" sz="1600" dirty="0" err="1"/>
              <a:t>Pesanan</a:t>
            </a:r>
            <a:r>
              <a:rPr lang="en-US" sz="1600" dirty="0"/>
              <a:t> </a:t>
            </a:r>
            <a:r>
              <a:rPr lang="en-US" sz="1600" dirty="0" err="1"/>
              <a:t>Kerajaan</a:t>
            </a:r>
            <a:r>
              <a:rPr lang="en-US" sz="1600" dirty="0"/>
              <a:t> (</a:t>
            </a:r>
            <a:r>
              <a:rPr lang="en-US" sz="1600" dirty="0" err="1"/>
              <a:t>Menunggu</a:t>
            </a:r>
            <a:r>
              <a:rPr lang="en-US" sz="1600" dirty="0"/>
              <a:t> </a:t>
            </a:r>
            <a:r>
              <a:rPr lang="en-US" sz="1600" dirty="0" err="1"/>
              <a:t>Pengesahan</a:t>
            </a:r>
            <a:r>
              <a:rPr lang="en-US" sz="1600" dirty="0"/>
              <a:t> </a:t>
            </a:r>
            <a:r>
              <a:rPr lang="en-US" sz="1600" dirty="0" err="1"/>
              <a:t>Pembekal</a:t>
            </a:r>
            <a:r>
              <a:rPr lang="en-US" sz="1600" dirty="0"/>
              <a:t>)</a:t>
            </a:r>
          </a:p>
          <a:p>
            <a:r>
              <a:rPr lang="ms-MY" sz="1600" dirty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Pengesahan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Pesanan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Kerajaan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(PO/ CO)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" y="2519529"/>
            <a:ext cx="8382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Tindakan Pembekal</a:t>
            </a:r>
          </a:p>
          <a:p>
            <a:pPr marL="342900" indent="-342900">
              <a:buAutoNum type="arabicPeriod"/>
            </a:pPr>
            <a:endParaRPr lang="ms-MY" sz="1600" dirty="0"/>
          </a:p>
          <a:p>
            <a:pPr marL="342900" indent="-342900">
              <a:buAutoNum type="arabicPeriod"/>
            </a:pPr>
            <a:r>
              <a:rPr lang="ms-MY" sz="1600" dirty="0"/>
              <a:t>Semak Maklumat Permintaan</a:t>
            </a:r>
          </a:p>
          <a:p>
            <a:pPr marL="342900" indent="-342900">
              <a:buAutoNum type="arabicPeriod"/>
            </a:pPr>
            <a:r>
              <a:rPr lang="ms-MY" sz="1600" dirty="0"/>
              <a:t>Memilih Pemfaktoran (Jika Berkenaan)</a:t>
            </a:r>
          </a:p>
          <a:p>
            <a:pPr marL="342900" indent="-342900">
              <a:buAutoNum type="arabicPeriod"/>
            </a:pPr>
            <a:r>
              <a:rPr lang="ms-MY" sz="1600" dirty="0"/>
              <a:t>Semak Maklumat Pesanan dan Penghantaran</a:t>
            </a:r>
          </a:p>
          <a:p>
            <a:pPr marL="342900" indent="-342900">
              <a:buAutoNum type="arabicPeriod"/>
            </a:pPr>
            <a:r>
              <a:rPr lang="ms-MY" sz="1600" dirty="0"/>
              <a:t>Mengesahkan Pesanan</a:t>
            </a:r>
          </a:p>
          <a:p>
            <a:endParaRPr lang="ms-MY" sz="1600" dirty="0"/>
          </a:p>
          <a:p>
            <a:endParaRPr lang="ms-MY" sz="1600" dirty="0"/>
          </a:p>
        </p:txBody>
      </p:sp>
    </p:spTree>
    <p:extLst>
      <p:ext uri="{BB962C8B-B14F-4D97-AF65-F5344CB8AC3E}">
        <p14:creationId xmlns:p14="http://schemas.microsoft.com/office/powerpoint/2010/main" val="23908439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25</a:t>
            </a:fld>
            <a:endParaRPr lang="en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64" y="1504950"/>
            <a:ext cx="8547236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5181600" y="2114550"/>
            <a:ext cx="3581400" cy="477476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5" name="Rectangular Callout 4"/>
          <p:cNvSpPr/>
          <p:nvPr/>
        </p:nvSpPr>
        <p:spPr>
          <a:xfrm>
            <a:off x="3886200" y="3714750"/>
            <a:ext cx="3314700" cy="1219200"/>
          </a:xfrm>
          <a:prstGeom prst="wedgeRectCallout">
            <a:avLst>
              <a:gd name="adj1" fmla="val -4967"/>
              <a:gd name="adj2" fmla="val -14175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Sekiranya melibatkan pemfaktoran, sila tanda checkbox dan masukkan maklumat pemfaktoran </a:t>
            </a:r>
          </a:p>
          <a:p>
            <a:pPr algn="ctr"/>
            <a:r>
              <a:rPr lang="fi-FI" b="1" dirty="0">
                <a:solidFill>
                  <a:schemeClr val="tx1"/>
                </a:solidFill>
              </a:rPr>
              <a:t>**(Pesanan Pembelian (PO) sahaja)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7200" y="89535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Pemfaktoran Pesanan Kerajaan (PO) </a:t>
            </a:r>
          </a:p>
          <a:p>
            <a:r>
              <a:rPr lang="ms-MY" sz="1800" b="1" dirty="0"/>
              <a:t>(Menu : Maklumat Umum)</a:t>
            </a:r>
            <a:endParaRPr lang="ms-MY" sz="1600" dirty="0"/>
          </a:p>
        </p:txBody>
      </p:sp>
      <p:sp>
        <p:nvSpPr>
          <p:cNvPr id="7" name="Rectangle 6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Pengesahan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Pesanan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Kerajaan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(PO/ CO)</a:t>
            </a:r>
          </a:p>
        </p:txBody>
      </p:sp>
      <p:sp>
        <p:nvSpPr>
          <p:cNvPr id="8" name="Rectangular Callout 7"/>
          <p:cNvSpPr/>
          <p:nvPr/>
        </p:nvSpPr>
        <p:spPr>
          <a:xfrm>
            <a:off x="152400" y="4171950"/>
            <a:ext cx="3581400" cy="838200"/>
          </a:xfrm>
          <a:prstGeom prst="wedgeRectCallout">
            <a:avLst>
              <a:gd name="adj1" fmla="val -16615"/>
              <a:gd name="adj2" fmla="val -4591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Bagi Pesanan Kontrak (CO),  </a:t>
            </a:r>
          </a:p>
          <a:p>
            <a:pPr algn="ctr"/>
            <a:r>
              <a:rPr lang="fi-FI" b="1" dirty="0">
                <a:solidFill>
                  <a:schemeClr val="tx1"/>
                </a:solidFill>
              </a:rPr>
              <a:t>penetapan maklumat Pemfaktoran dibuat pada modul Pengurusan Kontrak</a:t>
            </a:r>
            <a:endParaRPr lang="ms-MY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4088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26</a:t>
            </a:fld>
            <a:endParaRPr lang="en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0"/>
            <a:ext cx="90678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228600" y="4019550"/>
            <a:ext cx="3124200" cy="914400"/>
          </a:xfrm>
          <a:prstGeom prst="wedgeRectCallout">
            <a:avLst>
              <a:gd name="adj1" fmla="val -2403"/>
              <a:gd name="adj2" fmla="val -124670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Pembekal menyemak ringkasan pesanan dan sahkan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Pengesahan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Pesanan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Kerajaan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(PO/ CO)</a:t>
            </a:r>
          </a:p>
        </p:txBody>
      </p:sp>
    </p:spTree>
    <p:extLst>
      <p:ext uri="{BB962C8B-B14F-4D97-AF65-F5344CB8AC3E}">
        <p14:creationId xmlns:p14="http://schemas.microsoft.com/office/powerpoint/2010/main" val="9909071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27</a:t>
            </a:fld>
            <a:endParaRPr lang="en"/>
          </a:p>
        </p:txBody>
      </p:sp>
      <p:sp>
        <p:nvSpPr>
          <p:cNvPr id="3" name="WordArt 19"/>
          <p:cNvSpPr>
            <a:spLocks noChangeArrowheads="1" noChangeShapeType="1" noTextEdit="1"/>
          </p:cNvSpPr>
          <p:nvPr/>
        </p:nvSpPr>
        <p:spPr bwMode="auto">
          <a:xfrm>
            <a:off x="306387" y="590550"/>
            <a:ext cx="358775" cy="411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 dirty="0">
                <a:ln w="9360">
                  <a:solidFill>
                    <a:srgbClr val="FFFF00"/>
                  </a:solidFill>
                  <a:miter lim="800000"/>
                  <a:headEnd/>
                  <a:tailEnd/>
                </a:ln>
                <a:solidFill>
                  <a:srgbClr val="000000"/>
                </a:solidFill>
                <a:effectLst>
                  <a:outerShdw dist="17819" dir="2700000" algn="ctr" rotWithShape="0">
                    <a:srgbClr val="808080">
                      <a:alpha val="80011"/>
                    </a:srgbClr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80306" y="534626"/>
            <a:ext cx="2267694" cy="1371600"/>
            <a:chOff x="1219200" y="742950"/>
            <a:chExt cx="2039094" cy="1371600"/>
          </a:xfrm>
        </p:grpSpPr>
        <p:sp>
          <p:nvSpPr>
            <p:cNvPr id="4" name="Rectangular Callout 3"/>
            <p:cNvSpPr/>
            <p:nvPr/>
          </p:nvSpPr>
          <p:spPr>
            <a:xfrm rot="10800000">
              <a:off x="1219201" y="742950"/>
              <a:ext cx="2039093" cy="1371600"/>
            </a:xfrm>
            <a:prstGeom prst="wedgeRectCallou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64999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 dirty="0">
                <a:ea typeface="Roboto Condensed" panose="020B060402020202020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19200" y="742950"/>
              <a:ext cx="2039094" cy="93871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 defTabSz="457200"/>
              <a:r>
                <a:rPr lang="ms-MY" sz="1100" b="1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Permintaan Pembelian/Kontrak</a:t>
              </a:r>
            </a:p>
            <a:p>
              <a:pPr marL="171450" indent="-171450" algn="ctr" defTabSz="457200">
                <a:buFont typeface="Arial" panose="020B0604020202020204" pitchFamily="34" charset="0"/>
                <a:buChar char="•"/>
              </a:pPr>
              <a:r>
                <a:rPr lang="fi-FI" sz="1100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dan penyerahan Permintaan Pembelian / Permintaan Kontrak</a:t>
              </a:r>
              <a:endParaRPr lang="ms-MY" sz="1100" dirty="0">
                <a:solidFill>
                  <a:sysClr val="windowText" lastClr="000000"/>
                </a:solidFill>
                <a:ea typeface="Roboto Condensed" panose="020B060402020202020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200400" y="491835"/>
            <a:ext cx="2743200" cy="1371600"/>
            <a:chOff x="2973387" y="720435"/>
            <a:chExt cx="2513013" cy="1371600"/>
          </a:xfrm>
        </p:grpSpPr>
        <p:sp>
          <p:nvSpPr>
            <p:cNvPr id="8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2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447306" y="720435"/>
              <a:ext cx="2039094" cy="1371600"/>
              <a:chOff x="1219200" y="720435"/>
              <a:chExt cx="2039094" cy="1371600"/>
            </a:xfrm>
          </p:grpSpPr>
          <p:sp>
            <p:nvSpPr>
              <p:cNvPr id="10" name="Rectangular Callout 9"/>
              <p:cNvSpPr/>
              <p:nvPr/>
            </p:nvSpPr>
            <p:spPr>
              <a:xfrm rot="10800000">
                <a:off x="1219201" y="720435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19200" y="742950"/>
                <a:ext cx="2039094" cy="76944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Kelulusan Permintaan Pembelian/Kontrak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Semakan tanggungan  peruntukan/baris caj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021387" y="514350"/>
            <a:ext cx="2817813" cy="1371600"/>
            <a:chOff x="5716587" y="742950"/>
            <a:chExt cx="2513013" cy="1371600"/>
          </a:xfrm>
        </p:grpSpPr>
        <p:sp>
          <p:nvSpPr>
            <p:cNvPr id="13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57165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3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190506" y="742950"/>
              <a:ext cx="2039094" cy="1371600"/>
              <a:chOff x="1219200" y="742950"/>
              <a:chExt cx="2039094" cy="1371600"/>
            </a:xfrm>
          </p:grpSpPr>
          <p:sp>
            <p:nvSpPr>
              <p:cNvPr id="15" name="Rectangular Callout 14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219200" y="742950"/>
                <a:ext cx="2039094" cy="93871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 oleh pembekal dalam tempoh 14 hari (tidak melibatkan kontrak)</a:t>
                </a: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304800" y="2190750"/>
            <a:ext cx="2794743" cy="1371600"/>
            <a:chOff x="2973387" y="742950"/>
            <a:chExt cx="2513013" cy="1371600"/>
          </a:xfrm>
        </p:grpSpPr>
        <p:sp>
          <p:nvSpPr>
            <p:cNvPr id="2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4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22" name="Rectangular Callout 2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Pemenuhan Bekalan/ Perkhidmatan &amp; Pengeluaran Pesanan Penghantaran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Pembekal melaksanakan pembekalan/perkhidmatan mengikut terma Pesanan Kerajaan</a:t>
                </a: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3200400" y="2114550"/>
            <a:ext cx="2743200" cy="1465016"/>
            <a:chOff x="2973387" y="742950"/>
            <a:chExt cx="2513013" cy="1465016"/>
          </a:xfrm>
        </p:grpSpPr>
        <p:sp>
          <p:nvSpPr>
            <p:cNvPr id="2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5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447306" y="742950"/>
              <a:ext cx="2039094" cy="1465016"/>
              <a:chOff x="1219200" y="742950"/>
              <a:chExt cx="2039094" cy="1465016"/>
            </a:xfrm>
          </p:grpSpPr>
          <p:sp>
            <p:nvSpPr>
              <p:cNvPr id="27" name="Rectangular Callout 2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219200" y="742950"/>
                <a:ext cx="2039094" cy="146501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Nota Penerimaan Bekalan/ Perkhidmatan (FRN)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Penerima Barang/ Perkhidmatan perlu membuat penilaian prestasi pembekal semasa proses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pengesahan pesanan penghantaran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Pegawai Pengesah Mengesahkan FRN</a:t>
                </a: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6021387" y="2114550"/>
            <a:ext cx="2817813" cy="1446550"/>
            <a:chOff x="2973387" y="742950"/>
            <a:chExt cx="2513013" cy="1446550"/>
          </a:xfrm>
        </p:grpSpPr>
        <p:sp>
          <p:nvSpPr>
            <p:cNvPr id="3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6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32" name="Rectangular Callout 3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Arahan Memberhentikan Bekalan/Perkhidmatan </a:t>
                </a:r>
              </a:p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Menamatkan penghantaran ke atas baki bekalan/ perkhidmatan yang tidak dapat dibekalkan/laksana</a:t>
                </a: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304799" y="3714750"/>
            <a:ext cx="2800361" cy="1371600"/>
            <a:chOff x="2973387" y="742950"/>
            <a:chExt cx="2518064" cy="1371600"/>
          </a:xfrm>
        </p:grpSpPr>
        <p:sp>
          <p:nvSpPr>
            <p:cNvPr id="3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7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447306" y="742950"/>
              <a:ext cx="2044145" cy="1371600"/>
              <a:chOff x="1219200" y="742950"/>
              <a:chExt cx="2044145" cy="1371600"/>
            </a:xfrm>
          </p:grpSpPr>
          <p:sp>
            <p:nvSpPr>
              <p:cNvPr id="37" name="Rectangular Callout 36"/>
              <p:cNvSpPr/>
              <p:nvPr/>
            </p:nvSpPr>
            <p:spPr>
              <a:xfrm rot="10800000">
                <a:off x="1224252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219200" y="742950"/>
                <a:ext cx="2039094" cy="11079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Penyerahan Invois/ Invois Cukai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selepas Pegawai Pengesah meluluskan Nota Penerimaan Bekalan/ Perkhidmatan</a:t>
                </a: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200400" y="3714750"/>
            <a:ext cx="2743200" cy="1446550"/>
            <a:chOff x="2973387" y="742950"/>
            <a:chExt cx="2513013" cy="1446550"/>
          </a:xfrm>
        </p:grpSpPr>
        <p:sp>
          <p:nvSpPr>
            <p:cNvPr id="4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8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42" name="Rectangular Callout 4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Nota Kredit/Debit 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berdasarkan perbezaan nilai baris caj bekalan/perkhidmatan di Invois/Invois Cukai dengan nilai tanggungan baris caj di Pesanan Kerajaan </a:t>
                </a:r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6021387" y="3714750"/>
            <a:ext cx="2817813" cy="1371600"/>
            <a:chOff x="2973387" y="742950"/>
            <a:chExt cx="2513013" cy="1371600"/>
          </a:xfrm>
        </p:grpSpPr>
        <p:sp>
          <p:nvSpPr>
            <p:cNvPr id="4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9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47" name="Rectangular Callout 4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Arahan Bayaran dihantar ke JANM oleh Pegawai 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Rujuk Garis Panduan Pelaksanaan Potongan Ke Atas Bayaran Melalui Kontrak </a:t>
                </a:r>
              </a:p>
            </p:txBody>
          </p:sp>
        </p:grpSp>
      </p:grpSp>
      <p:sp>
        <p:nvSpPr>
          <p:cNvPr id="49" name="Rounded Rectangle 48"/>
          <p:cNvSpPr/>
          <p:nvPr/>
        </p:nvSpPr>
        <p:spPr>
          <a:xfrm>
            <a:off x="247640" y="2094274"/>
            <a:ext cx="2876560" cy="1468076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3247488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28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457200" y="1047512"/>
            <a:ext cx="83820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Penyediaan Pesanan Penghantaran</a:t>
            </a:r>
          </a:p>
          <a:p>
            <a:pPr marL="342900" indent="-342900">
              <a:buAutoNum type="arabicPeriod"/>
            </a:pPr>
            <a:endParaRPr lang="ms-MY" sz="1600" dirty="0"/>
          </a:p>
          <a:p>
            <a:pPr marL="342900" indent="-342900">
              <a:buAutoNum type="arabicPeriod"/>
            </a:pPr>
            <a:r>
              <a:rPr lang="ms-MY" sz="1600" dirty="0"/>
              <a:t>Pembekal</a:t>
            </a:r>
          </a:p>
          <a:p>
            <a:r>
              <a:rPr lang="ms-MY" sz="1600" dirty="0"/>
              <a:t>	 Aplikasi Saya &gt; Pemenuhan &gt; Senarai Menunggu Penghantaran &gt; Pilih Pesanan Kerajaan ( Menunggu Pemenuhan)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Pemenuhan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Bekalan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Perkhidmatan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&amp;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Pengeluaran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Pesanan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Penghantaran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457200" y="2630091"/>
            <a:ext cx="8382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Tindakan Pembekal</a:t>
            </a:r>
          </a:p>
          <a:p>
            <a:pPr marL="342900" indent="-342900">
              <a:buAutoNum type="arabicPeriod"/>
            </a:pPr>
            <a:endParaRPr lang="ms-MY" sz="1600" dirty="0"/>
          </a:p>
          <a:p>
            <a:pPr marL="342900" indent="-342900">
              <a:buAutoNum type="arabicPeriod"/>
            </a:pPr>
            <a:r>
              <a:rPr lang="ms-MY" sz="1600" dirty="0"/>
              <a:t>Semak maklumat pesanan</a:t>
            </a:r>
          </a:p>
          <a:p>
            <a:pPr marL="342900" indent="-342900">
              <a:buAutoNum type="arabicPeriod"/>
            </a:pPr>
            <a:r>
              <a:rPr lang="ms-MY" sz="1600" dirty="0"/>
              <a:t>Mengisi maklumat penghantaran</a:t>
            </a:r>
          </a:p>
          <a:p>
            <a:pPr marL="342900" indent="-342900">
              <a:buAutoNum type="arabicPeriod"/>
            </a:pPr>
            <a:r>
              <a:rPr lang="ms-MY" sz="1600" dirty="0"/>
              <a:t>Menyerah penghantaran</a:t>
            </a:r>
          </a:p>
          <a:p>
            <a:endParaRPr lang="ms-MY" sz="1600" dirty="0"/>
          </a:p>
          <a:p>
            <a:endParaRPr lang="ms-MY" sz="1600" dirty="0"/>
          </a:p>
        </p:txBody>
      </p:sp>
    </p:spTree>
    <p:extLst>
      <p:ext uri="{BB962C8B-B14F-4D97-AF65-F5344CB8AC3E}">
        <p14:creationId xmlns:p14="http://schemas.microsoft.com/office/powerpoint/2010/main" val="41382209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29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Penyediaan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Pesanan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Penghantaran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691575"/>
            <a:ext cx="8001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ms-MY" sz="1600" dirty="0"/>
              <a:t>Pesanan Penghantaran</a:t>
            </a:r>
          </a:p>
          <a:p>
            <a:r>
              <a:rPr lang="fi-FI" sz="1600" dirty="0"/>
              <a:t>	Aplikasi Saya &gt; </a:t>
            </a:r>
            <a:r>
              <a:rPr lang="ms-MY" sz="1600" dirty="0"/>
              <a:t>Pemenuhan &gt; </a:t>
            </a:r>
            <a:r>
              <a:rPr lang="en-US" sz="1600" dirty="0" err="1"/>
              <a:t>Senarai</a:t>
            </a:r>
            <a:r>
              <a:rPr lang="en-US" sz="1600" dirty="0"/>
              <a:t> </a:t>
            </a:r>
            <a:r>
              <a:rPr lang="en-US" sz="1600" dirty="0" err="1"/>
              <a:t>Menunggu</a:t>
            </a:r>
            <a:r>
              <a:rPr lang="en-US" sz="1600" dirty="0"/>
              <a:t> </a:t>
            </a:r>
            <a:r>
              <a:rPr lang="en-US" sz="1600" dirty="0" err="1"/>
              <a:t>Penghantaran</a:t>
            </a:r>
            <a:r>
              <a:rPr lang="en-US" sz="1600" dirty="0"/>
              <a:t> </a:t>
            </a:r>
            <a:endParaRPr lang="fi-FI" sz="16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352550"/>
            <a:ext cx="8915401" cy="301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ular Callout 9"/>
          <p:cNvSpPr/>
          <p:nvPr/>
        </p:nvSpPr>
        <p:spPr>
          <a:xfrm>
            <a:off x="4876800" y="4095750"/>
            <a:ext cx="3124200" cy="914400"/>
          </a:xfrm>
          <a:prstGeom prst="wedgeRectCallout">
            <a:avLst>
              <a:gd name="adj1" fmla="val -78044"/>
              <a:gd name="adj2" fmla="val -4674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Klik pada pautan tajuk untuk meneruskan tindakan</a:t>
            </a:r>
            <a:endParaRPr lang="ms-MY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980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1333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Prinsip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Perolehan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Kerajaan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537686"/>
            <a:ext cx="8305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dirty="0"/>
              <a:t>Agensi dikehendaki memastikan semua urusan berkaitan perolehan Kerajaan dilaksanakan berdasarkan amalan tadbir urus baik (</a:t>
            </a:r>
            <a:r>
              <a:rPr lang="ms-MY" b="1" i="1" dirty="0"/>
              <a:t>good governance practices</a:t>
            </a:r>
            <a:r>
              <a:rPr lang="ms-MY" dirty="0"/>
              <a:t>) dengan mematuhi prinsip-prinsip perolehan Kerajaan seperti berikut: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1352550"/>
            <a:ext cx="8305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ms-MY" sz="1600" b="1" u="sng" dirty="0"/>
              <a:t>Akauntabiliti Awam</a:t>
            </a:r>
            <a:r>
              <a:rPr lang="ms-MY" dirty="0"/>
              <a:t> - Urusan perolehan yang diamanahkan hendaklah dilaksanakan secara bertanggungjawab dengan mengikut dasar dan peraturan yang ditetapkan.</a:t>
            </a:r>
          </a:p>
          <a:p>
            <a:pPr marL="342900" indent="-342900" algn="just">
              <a:buFont typeface="+mj-lt"/>
              <a:buAutoNum type="arabicPeriod"/>
            </a:pPr>
            <a:endParaRPr lang="ms-MY" dirty="0"/>
          </a:p>
          <a:p>
            <a:pPr marL="342900" indent="-342900" algn="just">
              <a:buFont typeface="+mj-lt"/>
              <a:buAutoNum type="arabicPeriod"/>
            </a:pPr>
            <a:r>
              <a:rPr lang="ms-MY" sz="1600" b="1" u="sng" dirty="0"/>
              <a:t>Diuruskan Secara Telus</a:t>
            </a:r>
            <a:r>
              <a:rPr lang="ms-MY" b="1" dirty="0"/>
              <a:t> </a:t>
            </a:r>
            <a:r>
              <a:rPr lang="ms-MY" dirty="0"/>
              <a:t>- Semua dasar, peraturan dan proses perolehan yang dilaksanakan hendaklah jelas, diketahui dan difahami umum serta mengikut dasar dan peraturan yang ditetapkan.</a:t>
            </a:r>
          </a:p>
          <a:p>
            <a:pPr marL="342900" indent="-342900" algn="just">
              <a:buFont typeface="+mj-lt"/>
              <a:buAutoNum type="arabicPeriod"/>
            </a:pPr>
            <a:endParaRPr lang="ms-MY" dirty="0"/>
          </a:p>
          <a:p>
            <a:pPr marL="342900" indent="-342900" algn="just">
              <a:buFont typeface="+mj-lt"/>
              <a:buAutoNum type="arabicPeriod"/>
            </a:pPr>
            <a:r>
              <a:rPr lang="ms-MY" sz="1600" b="1" u="sng" dirty="0"/>
              <a:t>Nilai Faedah Yang Terbaik</a:t>
            </a:r>
            <a:r>
              <a:rPr lang="ms-MY" b="1" dirty="0"/>
              <a:t> </a:t>
            </a:r>
            <a:r>
              <a:rPr lang="ms-MY" dirty="0"/>
              <a:t>- Pengurusan perolehan hendaklah memberi pulangan yang terbaik bagi setiap ringgit yang dibelanjakan.</a:t>
            </a:r>
          </a:p>
          <a:p>
            <a:pPr marL="342900" indent="-342900" algn="just">
              <a:buFont typeface="+mj-lt"/>
              <a:buAutoNum type="arabicPeriod"/>
            </a:pPr>
            <a:endParaRPr lang="ms-MY" dirty="0"/>
          </a:p>
          <a:p>
            <a:pPr marL="342900" indent="-342900" algn="just">
              <a:buFont typeface="+mj-lt"/>
              <a:buAutoNum type="arabicPeriod"/>
            </a:pPr>
            <a:r>
              <a:rPr lang="ms-MY" sz="1600" b="1" u="sng" dirty="0"/>
              <a:t>Saingan Terbuka</a:t>
            </a:r>
            <a:r>
              <a:rPr lang="ms-MY" b="1" dirty="0"/>
              <a:t> </a:t>
            </a:r>
            <a:r>
              <a:rPr lang="ms-MY" dirty="0"/>
              <a:t>- Proses perolehan hendaklah memberi peluang terbuka kepada semua pihak yang layak bersaing.</a:t>
            </a:r>
          </a:p>
          <a:p>
            <a:pPr marL="342900" indent="-342900" algn="just">
              <a:buFont typeface="+mj-lt"/>
              <a:buAutoNum type="arabicPeriod"/>
            </a:pPr>
            <a:endParaRPr lang="ms-MY" dirty="0"/>
          </a:p>
          <a:p>
            <a:pPr marL="342900" indent="-342900" algn="just">
              <a:buFont typeface="+mj-lt"/>
              <a:buAutoNum type="arabicPeriod"/>
            </a:pPr>
            <a:r>
              <a:rPr lang="ms-MY" sz="1600" b="1" u="sng" dirty="0"/>
              <a:t>Adil dan Saksama</a:t>
            </a:r>
            <a:r>
              <a:rPr lang="ms-MY" dirty="0"/>
              <a:t> - Sesuatu perolehan itu hendaklah dipelawa, diproses dan dipertimbangkan dengan adil dan saksama berasaskan dasar dan peraturan yang ditetapkan.</a:t>
            </a:r>
          </a:p>
        </p:txBody>
      </p:sp>
    </p:spTree>
    <p:extLst>
      <p:ext uri="{BB962C8B-B14F-4D97-AF65-F5344CB8AC3E}">
        <p14:creationId xmlns:p14="http://schemas.microsoft.com/office/powerpoint/2010/main" val="1238229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30</a:t>
            </a:fld>
            <a:endParaRPr lang="en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00" y="1123949"/>
            <a:ext cx="8940500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5181600" y="1352550"/>
            <a:ext cx="2514600" cy="914400"/>
          </a:xfrm>
          <a:prstGeom prst="wedgeRectCallout">
            <a:avLst>
              <a:gd name="adj1" fmla="val 11287"/>
              <a:gd name="adj2" fmla="val 145461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Maklumat Nombor Pesanan Penghantaran Pembekal</a:t>
            </a:r>
          </a:p>
        </p:txBody>
      </p:sp>
      <p:sp>
        <p:nvSpPr>
          <p:cNvPr id="5" name="Rectangular Callout 4"/>
          <p:cNvSpPr/>
          <p:nvPr/>
        </p:nvSpPr>
        <p:spPr>
          <a:xfrm>
            <a:off x="304800" y="4019550"/>
            <a:ext cx="4495800" cy="1004082"/>
          </a:xfrm>
          <a:prstGeom prst="wedgeRectCallout">
            <a:avLst>
              <a:gd name="adj1" fmla="val 65887"/>
              <a:gd name="adj2" fmla="val 4103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i-FI" b="1" dirty="0">
                <a:solidFill>
                  <a:schemeClr val="tx1"/>
                </a:solidFill>
              </a:rPr>
              <a:t>Kemaskini:</a:t>
            </a:r>
          </a:p>
          <a:p>
            <a:r>
              <a:rPr lang="fi-FI" b="1" dirty="0">
                <a:solidFill>
                  <a:schemeClr val="tx1"/>
                </a:solidFill>
              </a:rPr>
              <a:t>Produk : Kuantiti Penghantaran sahaja</a:t>
            </a:r>
          </a:p>
          <a:p>
            <a:r>
              <a:rPr lang="fi-FI" b="1" dirty="0">
                <a:solidFill>
                  <a:schemeClr val="tx1"/>
                </a:solidFill>
              </a:rPr>
              <a:t>Perkhidmatan : Kuantiti dan Amaun Penghantaran</a:t>
            </a:r>
          </a:p>
        </p:txBody>
      </p:sp>
      <p:sp>
        <p:nvSpPr>
          <p:cNvPr id="6" name="Rectangle 5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Penyediaan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Pesanan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Penghantaran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172200" y="4019550"/>
            <a:ext cx="762000" cy="909976"/>
          </a:xfrm>
          <a:prstGeom prst="roundRect">
            <a:avLst/>
          </a:prstGeom>
          <a:solidFill>
            <a:srgbClr val="FF0000">
              <a:alpha val="0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3302190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31</a:t>
            </a:fld>
            <a:endParaRPr lang="en"/>
          </a:p>
        </p:txBody>
      </p:sp>
      <p:sp>
        <p:nvSpPr>
          <p:cNvPr id="3" name="WordArt 19"/>
          <p:cNvSpPr>
            <a:spLocks noChangeArrowheads="1" noChangeShapeType="1" noTextEdit="1"/>
          </p:cNvSpPr>
          <p:nvPr/>
        </p:nvSpPr>
        <p:spPr bwMode="auto">
          <a:xfrm>
            <a:off x="306387" y="590550"/>
            <a:ext cx="358775" cy="411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 dirty="0">
                <a:ln w="9360">
                  <a:solidFill>
                    <a:srgbClr val="FFFF00"/>
                  </a:solidFill>
                  <a:miter lim="800000"/>
                  <a:headEnd/>
                  <a:tailEnd/>
                </a:ln>
                <a:solidFill>
                  <a:srgbClr val="000000"/>
                </a:solidFill>
                <a:effectLst>
                  <a:outerShdw dist="17819" dir="2700000" algn="ctr" rotWithShape="0">
                    <a:srgbClr val="808080">
                      <a:alpha val="80011"/>
                    </a:srgbClr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80306" y="534626"/>
            <a:ext cx="2267694" cy="1371600"/>
            <a:chOff x="1219200" y="742950"/>
            <a:chExt cx="2039094" cy="1371600"/>
          </a:xfrm>
        </p:grpSpPr>
        <p:sp>
          <p:nvSpPr>
            <p:cNvPr id="4" name="Rectangular Callout 3"/>
            <p:cNvSpPr/>
            <p:nvPr/>
          </p:nvSpPr>
          <p:spPr>
            <a:xfrm rot="10800000">
              <a:off x="1219201" y="742950"/>
              <a:ext cx="2039093" cy="1371600"/>
            </a:xfrm>
            <a:prstGeom prst="wedgeRectCallou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64999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 dirty="0">
                <a:ea typeface="Roboto Condensed" panose="020B060402020202020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19200" y="742950"/>
              <a:ext cx="2039094" cy="93871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 defTabSz="457200"/>
              <a:r>
                <a:rPr lang="ms-MY" sz="1100" b="1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Permintaan Pembelian/Kontrak</a:t>
              </a:r>
            </a:p>
            <a:p>
              <a:pPr marL="171450" indent="-171450" algn="ctr" defTabSz="457200">
                <a:buFont typeface="Arial" panose="020B0604020202020204" pitchFamily="34" charset="0"/>
                <a:buChar char="•"/>
              </a:pPr>
              <a:r>
                <a:rPr lang="fi-FI" sz="1100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dan penyerahan Permintaan Pembelian / Permintaan Kontrak</a:t>
              </a:r>
              <a:endParaRPr lang="ms-MY" sz="1100" dirty="0">
                <a:solidFill>
                  <a:sysClr val="windowText" lastClr="000000"/>
                </a:solidFill>
                <a:ea typeface="Roboto Condensed" panose="020B060402020202020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200400" y="491835"/>
            <a:ext cx="2743200" cy="1371600"/>
            <a:chOff x="2973387" y="720435"/>
            <a:chExt cx="2513013" cy="1371600"/>
          </a:xfrm>
        </p:grpSpPr>
        <p:sp>
          <p:nvSpPr>
            <p:cNvPr id="8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2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447306" y="720435"/>
              <a:ext cx="2039094" cy="1371600"/>
              <a:chOff x="1219200" y="720435"/>
              <a:chExt cx="2039094" cy="1371600"/>
            </a:xfrm>
          </p:grpSpPr>
          <p:sp>
            <p:nvSpPr>
              <p:cNvPr id="10" name="Rectangular Callout 9"/>
              <p:cNvSpPr/>
              <p:nvPr/>
            </p:nvSpPr>
            <p:spPr>
              <a:xfrm rot="10800000">
                <a:off x="1219201" y="720435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19200" y="742950"/>
                <a:ext cx="2039094" cy="76944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Kelulusan Permintaan Pembelian/Kontrak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Semakan tanggungan  peruntukan/baris caj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021387" y="514350"/>
            <a:ext cx="2817813" cy="1371600"/>
            <a:chOff x="5716587" y="742950"/>
            <a:chExt cx="2513013" cy="1371600"/>
          </a:xfrm>
        </p:grpSpPr>
        <p:sp>
          <p:nvSpPr>
            <p:cNvPr id="13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57165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3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190506" y="742950"/>
              <a:ext cx="2039094" cy="1371600"/>
              <a:chOff x="1219200" y="742950"/>
              <a:chExt cx="2039094" cy="1371600"/>
            </a:xfrm>
          </p:grpSpPr>
          <p:sp>
            <p:nvSpPr>
              <p:cNvPr id="15" name="Rectangular Callout 14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219200" y="742950"/>
                <a:ext cx="2039094" cy="93871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 oleh pembekal dalam tempoh 14 hari (tidak melibatkan kontrak)</a:t>
                </a: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304800" y="2190750"/>
            <a:ext cx="2794743" cy="1371600"/>
            <a:chOff x="2973387" y="742950"/>
            <a:chExt cx="2513013" cy="1371600"/>
          </a:xfrm>
        </p:grpSpPr>
        <p:sp>
          <p:nvSpPr>
            <p:cNvPr id="2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4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22" name="Rectangular Callout 2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Pemenuhan Bekalan/ Perkhidmatan &amp; Pengeluaran Pesanan Penghantaran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Pembekal melaksanakan pembekalan/perkhidmatan mengikut terma Pesanan Kerajaan</a:t>
                </a: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3200400" y="2114550"/>
            <a:ext cx="2743200" cy="1465016"/>
            <a:chOff x="2973387" y="742950"/>
            <a:chExt cx="2513013" cy="1465016"/>
          </a:xfrm>
        </p:grpSpPr>
        <p:sp>
          <p:nvSpPr>
            <p:cNvPr id="2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5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447306" y="742950"/>
              <a:ext cx="2039094" cy="1465016"/>
              <a:chOff x="1219200" y="742950"/>
              <a:chExt cx="2039094" cy="1465016"/>
            </a:xfrm>
          </p:grpSpPr>
          <p:sp>
            <p:nvSpPr>
              <p:cNvPr id="27" name="Rectangular Callout 2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219200" y="742950"/>
                <a:ext cx="2039094" cy="146501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Nota Penerimaan Bekalan/ Perkhidmatan (FRN)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Penerima Barang/ Perkhidmatan perlu membuat penilaian prestasi pembekal semasa proses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pengesahan pesanan penghantaran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Pegawai Pengesah Mengesahkan FRN</a:t>
                </a: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6021387" y="2114550"/>
            <a:ext cx="2817813" cy="1446550"/>
            <a:chOff x="2973387" y="742950"/>
            <a:chExt cx="2513013" cy="1446550"/>
          </a:xfrm>
        </p:grpSpPr>
        <p:sp>
          <p:nvSpPr>
            <p:cNvPr id="3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6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32" name="Rectangular Callout 3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Arahan Memberhentikan Bekalan/Perkhidmatan</a:t>
                </a:r>
              </a:p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Menamatkan penghantaran ke atas baki bekalan/ perkhidmatan yang tidak dapat dibekalkan/laksana</a:t>
                </a: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304799" y="3714750"/>
            <a:ext cx="2800361" cy="1371600"/>
            <a:chOff x="2973387" y="742950"/>
            <a:chExt cx="2518064" cy="1371600"/>
          </a:xfrm>
        </p:grpSpPr>
        <p:sp>
          <p:nvSpPr>
            <p:cNvPr id="3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7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447306" y="742950"/>
              <a:ext cx="2044145" cy="1371600"/>
              <a:chOff x="1219200" y="742950"/>
              <a:chExt cx="2044145" cy="1371600"/>
            </a:xfrm>
          </p:grpSpPr>
          <p:sp>
            <p:nvSpPr>
              <p:cNvPr id="37" name="Rectangular Callout 36"/>
              <p:cNvSpPr/>
              <p:nvPr/>
            </p:nvSpPr>
            <p:spPr>
              <a:xfrm rot="10800000">
                <a:off x="1224252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219200" y="742950"/>
                <a:ext cx="2039094" cy="11079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Penyerahan Invois/ Invois Cukai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selepas Pegawai Pengesah meluluskan Nota Penerimaan Bekalan/ Perkhidmatan</a:t>
                </a: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200400" y="3714750"/>
            <a:ext cx="2743200" cy="1446550"/>
            <a:chOff x="2973387" y="742950"/>
            <a:chExt cx="2513013" cy="1446550"/>
          </a:xfrm>
        </p:grpSpPr>
        <p:sp>
          <p:nvSpPr>
            <p:cNvPr id="4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8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42" name="Rectangular Callout 4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Nota Kredit/Debit 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berdasarkan perbezaan nilai baris caj bekalan/perkhidmatan di Invois/Invois Cukai dengan nilai tanggungan baris caj di Pesanan Kerajaan </a:t>
                </a:r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6021387" y="3714750"/>
            <a:ext cx="2817813" cy="1371600"/>
            <a:chOff x="2973387" y="742950"/>
            <a:chExt cx="2513013" cy="1371600"/>
          </a:xfrm>
        </p:grpSpPr>
        <p:sp>
          <p:nvSpPr>
            <p:cNvPr id="4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9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47" name="Rectangular Callout 4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Arahan Bayaran dihantar ke JANM oleh Pegawai 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Rujuk Garis Panduan Pelaksanaan Potongan Ke Atas Bayaran Melalui Kontrak </a:t>
                </a:r>
              </a:p>
            </p:txBody>
          </p:sp>
        </p:grpSp>
      </p:grpSp>
      <p:sp>
        <p:nvSpPr>
          <p:cNvPr id="49" name="Rounded Rectangle 48"/>
          <p:cNvSpPr/>
          <p:nvPr/>
        </p:nvSpPr>
        <p:spPr>
          <a:xfrm>
            <a:off x="3144827" y="2094274"/>
            <a:ext cx="2876560" cy="1468076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90371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32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Penjanaan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Nota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Penerimaan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Bekalan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Perkhidmatan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(FRN)</a:t>
            </a:r>
          </a:p>
        </p:txBody>
      </p:sp>
      <p:sp>
        <p:nvSpPr>
          <p:cNvPr id="4" name="Rectangle 3"/>
          <p:cNvSpPr/>
          <p:nvPr/>
        </p:nvSpPr>
        <p:spPr>
          <a:xfrm>
            <a:off x="685800" y="1454825"/>
            <a:ext cx="8001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Penerima Barang/ Perkhidmatan bertanggungjawab untuk mengesahkan bekalan/ perkhidmatan dan Pesanan Penghantaran yang dihantar/ dilaksanakan oleh Pembekal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Menjana Nota Penerimaan Bekalan/ Perkhidmatan dan seterusnya menyerahkan kepada Pegawai Pengesah untuk kelulusan.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Peranan ini boleh dilantik di peringkat Kementerian, Kumpulan PTJ atau PTJ.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Pegawai Penerima juga boleh memegang peranan sebagai  Peminta.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ms-MY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ms-MY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Jika tidak puas hati (rosak, tidak sempurna dll) dengan bekalan/ perkhidmatan yang diberikan, macamana???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059418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Peranan Penerima Barang/ Perkhidmatan 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3562350"/>
            <a:ext cx="8077200" cy="762000"/>
          </a:xfrm>
          <a:prstGeom prst="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37108209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33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457200" y="1158954"/>
            <a:ext cx="8382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Menjana Nota Penerimaan Bekalan/ Perkhidmatan </a:t>
            </a:r>
            <a:endParaRPr lang="ms-MY" sz="1600" dirty="0"/>
          </a:p>
          <a:p>
            <a:pPr marL="342900" indent="-342900">
              <a:buAutoNum type="arabicPeriod"/>
            </a:pPr>
            <a:r>
              <a:rPr lang="ms-MY" sz="1600" dirty="0"/>
              <a:t>Penerima Barang/ Perkhidmatan</a:t>
            </a:r>
          </a:p>
          <a:p>
            <a:r>
              <a:rPr lang="ms-MY" sz="1600" dirty="0"/>
              <a:t>	Senarai Tugasan &gt; </a:t>
            </a:r>
            <a:r>
              <a:rPr lang="en-US" sz="1600" dirty="0" err="1"/>
              <a:t>Pilih</a:t>
            </a:r>
            <a:r>
              <a:rPr lang="en-US" sz="1600" dirty="0"/>
              <a:t> </a:t>
            </a:r>
            <a:r>
              <a:rPr lang="en-US" sz="1600" dirty="0" err="1"/>
              <a:t>Pesanan</a:t>
            </a:r>
            <a:r>
              <a:rPr lang="en-US" sz="1600" dirty="0"/>
              <a:t> </a:t>
            </a:r>
            <a:r>
              <a:rPr lang="en-US" sz="1600" dirty="0" err="1"/>
              <a:t>Penghantaran</a:t>
            </a:r>
            <a:r>
              <a:rPr lang="en-US" sz="1600" dirty="0"/>
              <a:t> (</a:t>
            </a:r>
            <a:r>
              <a:rPr lang="en-US" sz="1600" dirty="0" err="1"/>
              <a:t>Menunggu</a:t>
            </a:r>
            <a:r>
              <a:rPr lang="en-US" sz="1600" dirty="0"/>
              <a:t> </a:t>
            </a:r>
            <a:r>
              <a:rPr lang="en-US" sz="1600" dirty="0" err="1"/>
              <a:t>Pengesahan</a:t>
            </a:r>
            <a:r>
              <a:rPr lang="en-US" sz="1600" dirty="0"/>
              <a:t>)</a:t>
            </a:r>
          </a:p>
          <a:p>
            <a:r>
              <a:rPr lang="ms-MY" sz="1600" dirty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" y="2519529"/>
            <a:ext cx="83820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Tindakan Penerima Barang/ Perkhidmatan</a:t>
            </a:r>
          </a:p>
          <a:p>
            <a:pPr marL="342900" indent="-342900">
              <a:buAutoNum type="arabicPeriod"/>
            </a:pPr>
            <a:endParaRPr lang="ms-MY" sz="1600" dirty="0"/>
          </a:p>
          <a:p>
            <a:pPr marL="342900" indent="-342900">
              <a:buAutoNum type="arabicPeriod"/>
            </a:pPr>
            <a:r>
              <a:rPr lang="ms-MY" sz="1600" dirty="0"/>
              <a:t>Semak Maklumat Permintaan</a:t>
            </a:r>
          </a:p>
          <a:p>
            <a:pPr marL="342900" indent="-342900">
              <a:buAutoNum type="arabicPeriod"/>
            </a:pPr>
            <a:r>
              <a:rPr lang="ms-MY" sz="1600" dirty="0"/>
              <a:t>Memilih Pegawai Pengesah</a:t>
            </a:r>
          </a:p>
          <a:p>
            <a:pPr marL="342900" indent="-342900">
              <a:buAutoNum type="arabicPeriod"/>
            </a:pPr>
            <a:r>
              <a:rPr lang="ms-MY" sz="1600" dirty="0"/>
              <a:t>Mengemaskini/ mengesahkan maklumat penerimaan</a:t>
            </a:r>
          </a:p>
          <a:p>
            <a:pPr marL="342900" indent="-342900">
              <a:buAutoNum type="arabicPeriod"/>
            </a:pPr>
            <a:r>
              <a:rPr lang="ms-MY" sz="1600" dirty="0"/>
              <a:t>Memasukkan catatan penolakan (Jika Berkaitan)</a:t>
            </a:r>
          </a:p>
          <a:p>
            <a:pPr marL="342900" indent="-342900">
              <a:buAutoNum type="arabicPeriod"/>
            </a:pPr>
            <a:r>
              <a:rPr lang="ms-MY" sz="1600" dirty="0"/>
              <a:t>Membuat penilaian pembekal berdasarkan perkhidmatan yang diberikan.</a:t>
            </a:r>
          </a:p>
          <a:p>
            <a:endParaRPr lang="ms-MY" sz="1600" dirty="0"/>
          </a:p>
          <a:p>
            <a:endParaRPr lang="ms-MY" sz="1600" dirty="0"/>
          </a:p>
        </p:txBody>
      </p:sp>
      <p:sp>
        <p:nvSpPr>
          <p:cNvPr id="6" name="Rectangle 5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Penjanaan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Nota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Penerimaan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Bekalan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Perkhidmatan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(FRN) </a:t>
            </a:r>
          </a:p>
        </p:txBody>
      </p:sp>
    </p:spTree>
    <p:extLst>
      <p:ext uri="{BB962C8B-B14F-4D97-AF65-F5344CB8AC3E}">
        <p14:creationId xmlns:p14="http://schemas.microsoft.com/office/powerpoint/2010/main" val="42948896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34</a:t>
            </a:fld>
            <a:endParaRPr lang="en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192" y="185946"/>
            <a:ext cx="8667008" cy="4798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ular Callout 4"/>
          <p:cNvSpPr/>
          <p:nvPr/>
        </p:nvSpPr>
        <p:spPr>
          <a:xfrm>
            <a:off x="150626" y="2876550"/>
            <a:ext cx="1830574" cy="1447800"/>
          </a:xfrm>
          <a:prstGeom prst="wedgeRectCallout">
            <a:avLst>
              <a:gd name="adj1" fmla="val 74233"/>
              <a:gd name="adj2" fmla="val 28226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Masukkan Kuantiti Pesanan (Produk) </a:t>
            </a:r>
          </a:p>
          <a:p>
            <a:pPr algn="ctr"/>
            <a:endParaRPr lang="fi-FI" b="1" dirty="0">
              <a:solidFill>
                <a:schemeClr val="tx1"/>
              </a:solidFill>
            </a:endParaRPr>
          </a:p>
          <a:p>
            <a:pPr algn="ctr"/>
            <a:r>
              <a:rPr lang="fi-FI" b="1" dirty="0">
                <a:solidFill>
                  <a:schemeClr val="tx1"/>
                </a:solidFill>
              </a:rPr>
              <a:t>**Masukkan Kuantiti &amp; Amaun (Perkhidmatan)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5867400" y="3028950"/>
            <a:ext cx="3124200" cy="914400"/>
          </a:xfrm>
          <a:prstGeom prst="wedgeRectCallout">
            <a:avLst>
              <a:gd name="adj1" fmla="val -54477"/>
              <a:gd name="adj2" fmla="val 112993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Catatan dimasukkan sekiranya terdapat penolakan sahaja.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43400" y="3867150"/>
            <a:ext cx="1066800" cy="228600"/>
          </a:xfrm>
          <a:prstGeom prst="rect">
            <a:avLst/>
          </a:prstGeom>
          <a:solidFill>
            <a:srgbClr val="FF0000">
              <a:alpha val="0"/>
            </a:srgbClr>
          </a:solidFill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98433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35</a:t>
            </a:fld>
            <a:endParaRPr lang="en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93" y="828675"/>
            <a:ext cx="9021707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5943600" y="4019550"/>
            <a:ext cx="2971800" cy="914400"/>
          </a:xfrm>
          <a:prstGeom prst="wedgeRectCallout">
            <a:avLst>
              <a:gd name="adj1" fmla="val -63980"/>
              <a:gd name="adj2" fmla="val -77917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Penerima Barang/ Perkhidmatan perlu membuat penilaian pembekal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Penjanaan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Nota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Penerimaan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Bekalan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Perkhidmatan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(FRN)</a:t>
            </a:r>
          </a:p>
        </p:txBody>
      </p:sp>
    </p:spTree>
    <p:extLst>
      <p:ext uri="{BB962C8B-B14F-4D97-AF65-F5344CB8AC3E}">
        <p14:creationId xmlns:p14="http://schemas.microsoft.com/office/powerpoint/2010/main" val="1311968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36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Pengesahan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Nota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Penerimaan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Bekalan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Perkhidmatan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(FRN)</a:t>
            </a:r>
          </a:p>
        </p:txBody>
      </p:sp>
      <p:sp>
        <p:nvSpPr>
          <p:cNvPr id="4" name="Rectangle 3"/>
          <p:cNvSpPr/>
          <p:nvPr/>
        </p:nvSpPr>
        <p:spPr>
          <a:xfrm>
            <a:off x="914400" y="1454825"/>
            <a:ext cx="7620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Pegawai Pengesah bertanggungjawab untuk meluluskan penerimaan barang/ perkhidmatan dan Nota Penerimaan Bekalan/ Perkhidmatan yang telah dibuat oleh Penerima Barang/ Perkhidmatan.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ms-MY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Peranan ini boleh dilantik di peringkat Kementerian, Kumpulan PTJ atau PTJ.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ms-MY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Pegawai Pengesah juga boleh memegang peranan sebagai  Pelulus dan Pegawai Padanan Bayaran.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059418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Peranan Pegawai Pengesah</a:t>
            </a:r>
          </a:p>
        </p:txBody>
      </p:sp>
    </p:spTree>
    <p:extLst>
      <p:ext uri="{BB962C8B-B14F-4D97-AF65-F5344CB8AC3E}">
        <p14:creationId xmlns:p14="http://schemas.microsoft.com/office/powerpoint/2010/main" val="27460504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37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457200" y="1158954"/>
            <a:ext cx="83820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Mengesah Nota Penerimaan Bekalan/ Perkhidmatan </a:t>
            </a:r>
            <a:endParaRPr lang="ms-MY" sz="1600" dirty="0"/>
          </a:p>
          <a:p>
            <a:pPr marL="342900" indent="-342900">
              <a:buAutoNum type="arabicPeriod"/>
            </a:pPr>
            <a:r>
              <a:rPr lang="ms-MY" sz="1600" dirty="0"/>
              <a:t>Pegawai Pengesah</a:t>
            </a:r>
          </a:p>
          <a:p>
            <a:r>
              <a:rPr lang="ms-MY" sz="1600" dirty="0"/>
              <a:t>	Senarai Tugasan &gt; </a:t>
            </a:r>
            <a:r>
              <a:rPr lang="en-US" sz="1600" dirty="0" err="1"/>
              <a:t>Pilih</a:t>
            </a:r>
            <a:r>
              <a:rPr lang="en-US" sz="1600" dirty="0"/>
              <a:t> Nota </a:t>
            </a:r>
            <a:r>
              <a:rPr lang="en-US" sz="1600" dirty="0" err="1"/>
              <a:t>Penerimaan</a:t>
            </a:r>
            <a:r>
              <a:rPr lang="en-US" sz="1600" dirty="0"/>
              <a:t> </a:t>
            </a:r>
            <a:r>
              <a:rPr lang="en-US" sz="1600" dirty="0" err="1"/>
              <a:t>Bekalan</a:t>
            </a:r>
            <a:r>
              <a:rPr lang="en-US" sz="1600" dirty="0"/>
              <a:t>/ </a:t>
            </a:r>
            <a:r>
              <a:rPr lang="en-US" sz="1600" dirty="0" err="1"/>
              <a:t>Perkhidmatan</a:t>
            </a:r>
            <a:r>
              <a:rPr lang="en-US" sz="1600" dirty="0"/>
              <a:t> (</a:t>
            </a:r>
            <a:r>
              <a:rPr lang="en-US" sz="1600" dirty="0" err="1"/>
              <a:t>Menunggu</a:t>
            </a:r>
            <a:r>
              <a:rPr lang="en-US" sz="1600" dirty="0"/>
              <a:t> </a:t>
            </a:r>
            <a:r>
              <a:rPr lang="en-US" sz="1600" dirty="0" err="1"/>
              <a:t>Kelulusan</a:t>
            </a:r>
            <a:r>
              <a:rPr lang="en-US" sz="1600" dirty="0"/>
              <a:t>)</a:t>
            </a:r>
          </a:p>
          <a:p>
            <a:r>
              <a:rPr lang="ms-MY" sz="1600" dirty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" y="2519529"/>
            <a:ext cx="8382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Tindakan Pegawai Pengesah</a:t>
            </a:r>
          </a:p>
          <a:p>
            <a:pPr marL="342900" indent="-342900">
              <a:buAutoNum type="arabicPeriod"/>
            </a:pPr>
            <a:endParaRPr lang="ms-MY" sz="1600" dirty="0"/>
          </a:p>
          <a:p>
            <a:pPr marL="342900" indent="-342900">
              <a:buAutoNum type="arabicPeriod"/>
            </a:pPr>
            <a:r>
              <a:rPr lang="ms-MY" sz="1600" dirty="0"/>
              <a:t>Semak Maklumat Permintaan</a:t>
            </a:r>
          </a:p>
          <a:p>
            <a:pPr marL="342900" indent="-342900">
              <a:buAutoNum type="arabicPeriod"/>
            </a:pPr>
            <a:r>
              <a:rPr lang="ms-MY" sz="1600" dirty="0"/>
              <a:t>Mengemaskini/ mengesahkan maklumat penerimaan</a:t>
            </a:r>
          </a:p>
          <a:p>
            <a:pPr marL="342900" indent="-342900">
              <a:buAutoNum type="arabicPeriod"/>
            </a:pPr>
            <a:r>
              <a:rPr lang="ms-MY" sz="1600" dirty="0"/>
              <a:t>Memasukkan Catatan Penolakan (Jika Berkaitan)</a:t>
            </a:r>
          </a:p>
          <a:p>
            <a:pPr marL="342900" indent="-342900">
              <a:buAutoNum type="arabicPeriod"/>
            </a:pPr>
            <a:r>
              <a:rPr lang="ms-MY" sz="1600" dirty="0"/>
              <a:t>Mengesahkan penilaian pembekal</a:t>
            </a:r>
          </a:p>
          <a:p>
            <a:endParaRPr lang="ms-MY" sz="1600" dirty="0"/>
          </a:p>
          <a:p>
            <a:endParaRPr lang="ms-MY" sz="1600" dirty="0"/>
          </a:p>
        </p:txBody>
      </p:sp>
      <p:sp>
        <p:nvSpPr>
          <p:cNvPr id="6" name="Rectangle 5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Pengesahan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Nota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Penerimaan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Bekalan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Perkhidmatan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(FRN)</a:t>
            </a:r>
          </a:p>
        </p:txBody>
      </p:sp>
    </p:spTree>
    <p:extLst>
      <p:ext uri="{BB962C8B-B14F-4D97-AF65-F5344CB8AC3E}">
        <p14:creationId xmlns:p14="http://schemas.microsoft.com/office/powerpoint/2010/main" val="229460659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38</a:t>
            </a:fld>
            <a:endParaRPr lang="en"/>
          </a:p>
        </p:txBody>
      </p:sp>
      <p:sp>
        <p:nvSpPr>
          <p:cNvPr id="3" name="WordArt 19"/>
          <p:cNvSpPr>
            <a:spLocks noChangeArrowheads="1" noChangeShapeType="1" noTextEdit="1"/>
          </p:cNvSpPr>
          <p:nvPr/>
        </p:nvSpPr>
        <p:spPr bwMode="auto">
          <a:xfrm>
            <a:off x="306387" y="590550"/>
            <a:ext cx="358775" cy="411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 dirty="0">
                <a:ln w="9360">
                  <a:solidFill>
                    <a:srgbClr val="FFFF00"/>
                  </a:solidFill>
                  <a:miter lim="800000"/>
                  <a:headEnd/>
                  <a:tailEnd/>
                </a:ln>
                <a:solidFill>
                  <a:srgbClr val="000000"/>
                </a:solidFill>
                <a:effectLst>
                  <a:outerShdw dist="17819" dir="2700000" algn="ctr" rotWithShape="0">
                    <a:srgbClr val="808080">
                      <a:alpha val="80011"/>
                    </a:srgbClr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80306" y="534626"/>
            <a:ext cx="2267694" cy="1371600"/>
            <a:chOff x="1219200" y="742950"/>
            <a:chExt cx="2039094" cy="1371600"/>
          </a:xfrm>
        </p:grpSpPr>
        <p:sp>
          <p:nvSpPr>
            <p:cNvPr id="4" name="Rectangular Callout 3"/>
            <p:cNvSpPr/>
            <p:nvPr/>
          </p:nvSpPr>
          <p:spPr>
            <a:xfrm rot="10800000">
              <a:off x="1219201" y="742950"/>
              <a:ext cx="2039093" cy="1371600"/>
            </a:xfrm>
            <a:prstGeom prst="wedgeRectCallou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64999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 dirty="0">
                <a:ea typeface="Roboto Condensed" panose="020B060402020202020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19200" y="742950"/>
              <a:ext cx="2039094" cy="93871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 defTabSz="457200"/>
              <a:r>
                <a:rPr lang="ms-MY" sz="1100" b="1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Permintaan Pembelian/Kontrak</a:t>
              </a:r>
            </a:p>
            <a:p>
              <a:pPr marL="171450" indent="-171450" algn="ctr" defTabSz="457200">
                <a:buFont typeface="Arial" panose="020B0604020202020204" pitchFamily="34" charset="0"/>
                <a:buChar char="•"/>
              </a:pPr>
              <a:r>
                <a:rPr lang="fi-FI" sz="1100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dan penyerahan Permintaan Pembelian / Permintaan Kontrak</a:t>
              </a:r>
              <a:endParaRPr lang="ms-MY" sz="1100" dirty="0">
                <a:solidFill>
                  <a:sysClr val="windowText" lastClr="000000"/>
                </a:solidFill>
                <a:ea typeface="Roboto Condensed" panose="020B060402020202020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200400" y="491835"/>
            <a:ext cx="2743200" cy="1371600"/>
            <a:chOff x="2973387" y="720435"/>
            <a:chExt cx="2513013" cy="1371600"/>
          </a:xfrm>
        </p:grpSpPr>
        <p:sp>
          <p:nvSpPr>
            <p:cNvPr id="8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2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447306" y="720435"/>
              <a:ext cx="2039094" cy="1371600"/>
              <a:chOff x="1219200" y="720435"/>
              <a:chExt cx="2039094" cy="1371600"/>
            </a:xfrm>
          </p:grpSpPr>
          <p:sp>
            <p:nvSpPr>
              <p:cNvPr id="10" name="Rectangular Callout 9"/>
              <p:cNvSpPr/>
              <p:nvPr/>
            </p:nvSpPr>
            <p:spPr>
              <a:xfrm rot="10800000">
                <a:off x="1219201" y="720435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19200" y="742950"/>
                <a:ext cx="2039094" cy="76944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Kelulusan Permintaan Pembelian/Kontrak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Semakan tanggungan  peruntukan/baris caj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021387" y="514350"/>
            <a:ext cx="2817813" cy="1371600"/>
            <a:chOff x="5716587" y="742950"/>
            <a:chExt cx="2513013" cy="1371600"/>
          </a:xfrm>
        </p:grpSpPr>
        <p:sp>
          <p:nvSpPr>
            <p:cNvPr id="13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57165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3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190506" y="742950"/>
              <a:ext cx="2039094" cy="1371600"/>
              <a:chOff x="1219200" y="742950"/>
              <a:chExt cx="2039094" cy="1371600"/>
            </a:xfrm>
          </p:grpSpPr>
          <p:sp>
            <p:nvSpPr>
              <p:cNvPr id="15" name="Rectangular Callout 14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219200" y="742950"/>
                <a:ext cx="2039094" cy="93871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 oleh pembekal dalam tempoh 14 hari (tidak melibatkan kontrak)</a:t>
                </a: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304800" y="2190750"/>
            <a:ext cx="2794743" cy="1371600"/>
            <a:chOff x="2973387" y="742950"/>
            <a:chExt cx="2513013" cy="1371600"/>
          </a:xfrm>
        </p:grpSpPr>
        <p:sp>
          <p:nvSpPr>
            <p:cNvPr id="2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4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22" name="Rectangular Callout 2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Pemenuhan Bekalan/ Perkhidmatan &amp; Pengeluaran Pesanan Penghantaran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Pembekal melaksanakan pembekalan/perkhidmatan mengikut terma Pesanan Kerajaan</a:t>
                </a: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3200400" y="2114550"/>
            <a:ext cx="2743200" cy="1465016"/>
            <a:chOff x="2973387" y="742950"/>
            <a:chExt cx="2513013" cy="1465016"/>
          </a:xfrm>
        </p:grpSpPr>
        <p:sp>
          <p:nvSpPr>
            <p:cNvPr id="2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5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447306" y="742950"/>
              <a:ext cx="2039094" cy="1465016"/>
              <a:chOff x="1219200" y="742950"/>
              <a:chExt cx="2039094" cy="1465016"/>
            </a:xfrm>
          </p:grpSpPr>
          <p:sp>
            <p:nvSpPr>
              <p:cNvPr id="27" name="Rectangular Callout 2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219200" y="742950"/>
                <a:ext cx="2039094" cy="146501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Nota Penerimaan Bekalan/ Perkhidmatan (FRN)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Penerima Barang/ Perkhidmatan perlu membuat penilaian prestasi pembekal semasa proses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pengesahan pesanan penghantaran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Pegawai Pengesah Mengesahkan FRN</a:t>
                </a: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6021387" y="2114550"/>
            <a:ext cx="2817813" cy="1446550"/>
            <a:chOff x="2973387" y="742950"/>
            <a:chExt cx="2513013" cy="1446550"/>
          </a:xfrm>
        </p:grpSpPr>
        <p:sp>
          <p:nvSpPr>
            <p:cNvPr id="3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6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32" name="Rectangular Callout 3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Arahan Memberhentikan Bekalan/Perkhidmatan </a:t>
                </a:r>
              </a:p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Menamatkan penghantaran ke atas baki bekalan/ perkhidmatan yang tidak dapat dibekalkan/laksana</a:t>
                </a: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304799" y="3714750"/>
            <a:ext cx="2800361" cy="1371600"/>
            <a:chOff x="2973387" y="742950"/>
            <a:chExt cx="2518064" cy="1371600"/>
          </a:xfrm>
        </p:grpSpPr>
        <p:sp>
          <p:nvSpPr>
            <p:cNvPr id="3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7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447306" y="742950"/>
              <a:ext cx="2044145" cy="1371600"/>
              <a:chOff x="1219200" y="742950"/>
              <a:chExt cx="2044145" cy="1371600"/>
            </a:xfrm>
          </p:grpSpPr>
          <p:sp>
            <p:nvSpPr>
              <p:cNvPr id="37" name="Rectangular Callout 36"/>
              <p:cNvSpPr/>
              <p:nvPr/>
            </p:nvSpPr>
            <p:spPr>
              <a:xfrm rot="10800000">
                <a:off x="1224252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219200" y="742950"/>
                <a:ext cx="2039094" cy="11079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Penyerahan Invois/ Invois Cukai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selepas Pegawai Pengesah meluluskan Nota Penerimaan Bekalan/ Perkhidmatan</a:t>
                </a: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200400" y="3714750"/>
            <a:ext cx="2743200" cy="1446550"/>
            <a:chOff x="2973387" y="742950"/>
            <a:chExt cx="2513013" cy="1446550"/>
          </a:xfrm>
        </p:grpSpPr>
        <p:sp>
          <p:nvSpPr>
            <p:cNvPr id="4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8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42" name="Rectangular Callout 4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Nota Kredit/Debit 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berdasarkan perbezaan nilai baris caj bekalan/perkhidmatan di Invois/Invois Cukai dengan nilai tanggungan baris caj di Pesanan Kerajaan </a:t>
                </a:r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6021387" y="3714750"/>
            <a:ext cx="2817813" cy="1371600"/>
            <a:chOff x="2973387" y="742950"/>
            <a:chExt cx="2513013" cy="1371600"/>
          </a:xfrm>
        </p:grpSpPr>
        <p:sp>
          <p:nvSpPr>
            <p:cNvPr id="4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9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47" name="Rectangular Callout 4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Arahan Bayaran dihantar ke JANM oleh Pegawai 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Rujuk Garis Panduan Pelaksanaan Potongan Ke Atas Bayaran Melalui Kontrak </a:t>
                </a:r>
              </a:p>
            </p:txBody>
          </p:sp>
        </p:grpSp>
      </p:grpSp>
      <p:sp>
        <p:nvSpPr>
          <p:cNvPr id="49" name="Rounded Rectangle 48"/>
          <p:cNvSpPr/>
          <p:nvPr/>
        </p:nvSpPr>
        <p:spPr>
          <a:xfrm>
            <a:off x="6007711" y="2066312"/>
            <a:ext cx="2876560" cy="1468076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90371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39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457200" y="1158954"/>
            <a:ext cx="8382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Arahan Untuk Memberhentikan Bekalan/Perkhidmatan</a:t>
            </a:r>
          </a:p>
          <a:p>
            <a:pPr marL="342900" indent="-342900">
              <a:buAutoNum type="arabicPeriod"/>
            </a:pPr>
            <a:r>
              <a:rPr lang="ms-MY" sz="1600" dirty="0"/>
              <a:t>Pembekal / Pelulus Pemenuhan</a:t>
            </a:r>
          </a:p>
          <a:p>
            <a:r>
              <a:rPr lang="ms-MY" sz="1600" dirty="0"/>
              <a:t>	Aplikasi Saya &gt; Pemenuhan &gt; Penyelenggaraan Pemenuhan &gt; Carian Dokumen</a:t>
            </a:r>
            <a:endParaRPr lang="en-US" sz="1600" dirty="0"/>
          </a:p>
          <a:p>
            <a:r>
              <a:rPr lang="ms-MY" sz="1600" dirty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" y="2519529"/>
            <a:ext cx="8382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Tindakan Pembekal / Pelulus Pemenuhan</a:t>
            </a:r>
          </a:p>
          <a:p>
            <a:pPr marL="342900" indent="-342900">
              <a:buAutoNum type="arabicPeriod"/>
            </a:pPr>
            <a:endParaRPr lang="ms-MY" sz="1600" dirty="0"/>
          </a:p>
          <a:p>
            <a:pPr marL="342900" indent="-342900">
              <a:buAutoNum type="arabicPeriod"/>
            </a:pPr>
            <a:r>
              <a:rPr lang="ms-MY" sz="1600" dirty="0"/>
              <a:t>Semak maklumat permintaan</a:t>
            </a:r>
          </a:p>
          <a:p>
            <a:pPr marL="342900" indent="-342900">
              <a:buAutoNum type="arabicPeriod"/>
            </a:pPr>
            <a:r>
              <a:rPr lang="ms-MY" sz="1600" dirty="0"/>
              <a:t>Memasukkan justifikasi pemberhentian perkhidmatan/ bekalan</a:t>
            </a:r>
          </a:p>
          <a:p>
            <a:pPr marL="342900" indent="-342900">
              <a:buAutoNum type="arabicPeriod"/>
            </a:pPr>
            <a:r>
              <a:rPr lang="ms-MY" sz="1600" dirty="0"/>
              <a:t>Semak ringkasan penghantaran</a:t>
            </a:r>
          </a:p>
          <a:p>
            <a:endParaRPr lang="ms-MY" sz="1600" dirty="0"/>
          </a:p>
          <a:p>
            <a:endParaRPr lang="ms-MY" sz="1600" dirty="0"/>
          </a:p>
        </p:txBody>
      </p:sp>
      <p:sp>
        <p:nvSpPr>
          <p:cNvPr id="7" name="Rectangle 6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Arahan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Untuk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Memberhentikan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</a:p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Bekalan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Perkhidmatan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044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  <p:sp>
        <p:nvSpPr>
          <p:cNvPr id="3" name="WordArt 19"/>
          <p:cNvSpPr>
            <a:spLocks noChangeArrowheads="1" noChangeShapeType="1" noTextEdit="1"/>
          </p:cNvSpPr>
          <p:nvPr/>
        </p:nvSpPr>
        <p:spPr bwMode="auto">
          <a:xfrm>
            <a:off x="306387" y="590550"/>
            <a:ext cx="358775" cy="411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 dirty="0">
                <a:ln w="9360">
                  <a:solidFill>
                    <a:srgbClr val="FFFF00"/>
                  </a:solidFill>
                  <a:miter lim="800000"/>
                  <a:headEnd/>
                  <a:tailEnd/>
                </a:ln>
                <a:solidFill>
                  <a:srgbClr val="000000"/>
                </a:solidFill>
                <a:effectLst>
                  <a:outerShdw dist="17819" dir="2700000" algn="ctr" rotWithShape="0">
                    <a:srgbClr val="808080">
                      <a:alpha val="80011"/>
                    </a:srgbClr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80306" y="534626"/>
            <a:ext cx="2267694" cy="1371600"/>
            <a:chOff x="1219200" y="742950"/>
            <a:chExt cx="2039094" cy="1371600"/>
          </a:xfrm>
        </p:grpSpPr>
        <p:sp>
          <p:nvSpPr>
            <p:cNvPr id="4" name="Rectangular Callout 3"/>
            <p:cNvSpPr/>
            <p:nvPr/>
          </p:nvSpPr>
          <p:spPr>
            <a:xfrm rot="10800000">
              <a:off x="1219201" y="742950"/>
              <a:ext cx="2039093" cy="1371600"/>
            </a:xfrm>
            <a:prstGeom prst="wedgeRectCallou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64999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 dirty="0">
                <a:ea typeface="Roboto Condensed" panose="020B060402020202020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19200" y="742950"/>
              <a:ext cx="2039094" cy="969496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 defTabSz="457200"/>
              <a:r>
                <a:rPr lang="ms-MY" sz="1200" b="1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Permintaan Pembelian/ Kontrak</a:t>
              </a:r>
            </a:p>
            <a:p>
              <a:pPr marL="171450" indent="-171450" algn="ctr" defTabSz="457200">
                <a:buFont typeface="Arial" panose="020B0604020202020204" pitchFamily="34" charset="0"/>
                <a:buChar char="•"/>
              </a:pPr>
              <a:r>
                <a:rPr lang="fi-FI" sz="1100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dan penyerahan Permintaan Pembelian / Permintaan Kontrak</a:t>
              </a:r>
              <a:endParaRPr lang="ms-MY" sz="1100" dirty="0">
                <a:solidFill>
                  <a:sysClr val="windowText" lastClr="000000"/>
                </a:solidFill>
                <a:ea typeface="Roboto Condensed" panose="020B060402020202020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200400" y="491835"/>
            <a:ext cx="2743200" cy="1371600"/>
            <a:chOff x="2973387" y="720435"/>
            <a:chExt cx="2513013" cy="1371600"/>
          </a:xfrm>
        </p:grpSpPr>
        <p:sp>
          <p:nvSpPr>
            <p:cNvPr id="8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2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447306" y="720435"/>
              <a:ext cx="2039094" cy="1371600"/>
              <a:chOff x="1219200" y="720435"/>
              <a:chExt cx="2039094" cy="1371600"/>
            </a:xfrm>
          </p:grpSpPr>
          <p:sp>
            <p:nvSpPr>
              <p:cNvPr id="10" name="Rectangular Callout 9"/>
              <p:cNvSpPr/>
              <p:nvPr/>
            </p:nvSpPr>
            <p:spPr>
              <a:xfrm rot="10800000">
                <a:off x="1219201" y="720435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19200" y="742950"/>
                <a:ext cx="2039094" cy="76944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Kelulusan Permintaan Pembelian/Kontrak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Semakan tanggungan  peruntukan/baris caj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021387" y="514350"/>
            <a:ext cx="2817813" cy="1371600"/>
            <a:chOff x="5716587" y="742950"/>
            <a:chExt cx="2513013" cy="1371600"/>
          </a:xfrm>
        </p:grpSpPr>
        <p:sp>
          <p:nvSpPr>
            <p:cNvPr id="13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57165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3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190506" y="742950"/>
              <a:ext cx="2039094" cy="1371600"/>
              <a:chOff x="1219200" y="742950"/>
              <a:chExt cx="2039094" cy="1371600"/>
            </a:xfrm>
          </p:grpSpPr>
          <p:sp>
            <p:nvSpPr>
              <p:cNvPr id="15" name="Rectangular Callout 14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219200" y="742950"/>
                <a:ext cx="2039094" cy="93871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 oleh pembekal dalam tempoh 14 hari (tidak melibatkan kontrak)</a:t>
                </a: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304800" y="2134826"/>
            <a:ext cx="2794743" cy="1371600"/>
            <a:chOff x="2973387" y="742950"/>
            <a:chExt cx="2513013" cy="1371600"/>
          </a:xfrm>
        </p:grpSpPr>
        <p:sp>
          <p:nvSpPr>
            <p:cNvPr id="2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4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22" name="Rectangular Callout 2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Pemenuhan Bekalan/ Perkhidmatan &amp; Pengeluaran Pesanan Penghantaran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Pembekal melaksanakan pembekalan/perkhidmatan mengikut terma Pesanan Kerajaan</a:t>
                </a: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3200400" y="2114550"/>
            <a:ext cx="2820987" cy="1465016"/>
            <a:chOff x="2973387" y="742950"/>
            <a:chExt cx="2584273" cy="1465016"/>
          </a:xfrm>
        </p:grpSpPr>
        <p:sp>
          <p:nvSpPr>
            <p:cNvPr id="2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5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447306" y="742950"/>
              <a:ext cx="2110354" cy="1465016"/>
              <a:chOff x="1219200" y="742950"/>
              <a:chExt cx="2110354" cy="1465016"/>
            </a:xfrm>
          </p:grpSpPr>
          <p:sp>
            <p:nvSpPr>
              <p:cNvPr id="27" name="Rectangular Callout 2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219200" y="742950"/>
                <a:ext cx="2110354" cy="146501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Nota Penerimaan Bekalan/ Perkhidmatan (FRN)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Penerima Barang/ Perkhidmatan perlu membuat penilaian prestasi pembekal semasa proses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pengesahan pesanan penghantaran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Pegawai Pengesah Mengesahkan FRN</a:t>
                </a: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6021387" y="2114550"/>
            <a:ext cx="2817813" cy="1446550"/>
            <a:chOff x="2973387" y="742950"/>
            <a:chExt cx="2513013" cy="1446550"/>
          </a:xfrm>
        </p:grpSpPr>
        <p:sp>
          <p:nvSpPr>
            <p:cNvPr id="3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6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32" name="Rectangular Callout 3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Arahan Memberhentikan Bekalan/Perkhidmatan</a:t>
                </a:r>
              </a:p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Menamatkan penghantaran ke atas baki bekalan/ perkhidmatan yang tidak dapat dibekalkan/laksana</a:t>
                </a: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304799" y="3714750"/>
            <a:ext cx="2800361" cy="1371600"/>
            <a:chOff x="2973387" y="742950"/>
            <a:chExt cx="2518064" cy="1371600"/>
          </a:xfrm>
        </p:grpSpPr>
        <p:sp>
          <p:nvSpPr>
            <p:cNvPr id="3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7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447306" y="742950"/>
              <a:ext cx="2044145" cy="1371600"/>
              <a:chOff x="1219200" y="742950"/>
              <a:chExt cx="2044145" cy="1371600"/>
            </a:xfrm>
          </p:grpSpPr>
          <p:sp>
            <p:nvSpPr>
              <p:cNvPr id="37" name="Rectangular Callout 36"/>
              <p:cNvSpPr/>
              <p:nvPr/>
            </p:nvSpPr>
            <p:spPr>
              <a:xfrm rot="10800000">
                <a:off x="1224252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219200" y="742950"/>
                <a:ext cx="2039094" cy="11079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Penyerahan Invois/ Invois Cukai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selepas Pegawai Pengesah meluluskan Nota Penerimaan Bekalan/ Perkhidmatan</a:t>
                </a: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200400" y="3714750"/>
            <a:ext cx="2743200" cy="1446550"/>
            <a:chOff x="2973387" y="742950"/>
            <a:chExt cx="2513013" cy="1446550"/>
          </a:xfrm>
        </p:grpSpPr>
        <p:sp>
          <p:nvSpPr>
            <p:cNvPr id="4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8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42" name="Rectangular Callout 4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Nota Kredit/Debit 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berdasarkan perbezaan nilai baris caj bekalan/perkhidmatan di Invois/Invois Cukai dengan nilai tanggungan baris caj di Pesanan Kerajaan </a:t>
                </a:r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6021387" y="3714750"/>
            <a:ext cx="2817813" cy="1371600"/>
            <a:chOff x="2973387" y="742950"/>
            <a:chExt cx="2513013" cy="1371600"/>
          </a:xfrm>
        </p:grpSpPr>
        <p:sp>
          <p:nvSpPr>
            <p:cNvPr id="4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9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47" name="Rectangular Callout 4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Arahan Bayaran dihantar ke JANM oleh Pegawai 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Rujuk Garis Panduan Pelaksanaan Potongan Ke Atas Bayaran Melalui Kontrak </a:t>
                </a:r>
              </a:p>
            </p:txBody>
          </p:sp>
        </p:grpSp>
      </p:grpSp>
      <p:sp>
        <p:nvSpPr>
          <p:cNvPr id="49" name="Rounded Rectangle 48"/>
          <p:cNvSpPr/>
          <p:nvPr/>
        </p:nvSpPr>
        <p:spPr>
          <a:xfrm>
            <a:off x="222983" y="486388"/>
            <a:ext cx="2876560" cy="1468076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263374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40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Arahan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Untuk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Memberhentikan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</a:p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Bekalan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Perkhidmatan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1454825"/>
            <a:ext cx="784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Pemberhentian Bekalan/ Perkhidmatan (Penghantaran Separa) ini boleh dilakukan sekiranya terdapat sebarang masalah pembekalan dan sebagainya.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Berlaku apabila pembekalan separa telah dibuat.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059418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dirty="0"/>
              <a:t>Tujuan</a:t>
            </a:r>
          </a:p>
        </p:txBody>
      </p:sp>
      <p:sp>
        <p:nvSpPr>
          <p:cNvPr id="9" name="Rectangle 8"/>
          <p:cNvSpPr/>
          <p:nvPr/>
        </p:nvSpPr>
        <p:spPr>
          <a:xfrm>
            <a:off x="1056904" y="3053775"/>
            <a:ext cx="784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ms-MY" sz="1600" b="1" dirty="0"/>
              <a:t>Pembekal</a:t>
            </a:r>
            <a:r>
              <a:rPr lang="ms-MY" sz="1600" dirty="0"/>
              <a:t> &gt; Pelulus Pemenuhan &gt; Selesai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ms-MY" sz="1600" b="1" dirty="0"/>
              <a:t>Pelulus Pemenuhan &gt; </a:t>
            </a:r>
            <a:r>
              <a:rPr lang="ms-MY" sz="1600" dirty="0"/>
              <a:t>Selesai</a:t>
            </a:r>
          </a:p>
        </p:txBody>
      </p:sp>
      <p:sp>
        <p:nvSpPr>
          <p:cNvPr id="10" name="Rectangle 9"/>
          <p:cNvSpPr/>
          <p:nvPr/>
        </p:nvSpPr>
        <p:spPr>
          <a:xfrm>
            <a:off x="599704" y="2659618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dirty="0"/>
              <a:t>Aliran Tindakan</a:t>
            </a:r>
          </a:p>
        </p:txBody>
      </p:sp>
    </p:spTree>
    <p:extLst>
      <p:ext uri="{BB962C8B-B14F-4D97-AF65-F5344CB8AC3E}">
        <p14:creationId xmlns:p14="http://schemas.microsoft.com/office/powerpoint/2010/main" val="404363477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41</a:t>
            </a:fld>
            <a:endParaRPr lang="en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" y="895350"/>
            <a:ext cx="8945851" cy="3728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3733800" y="4400550"/>
            <a:ext cx="3124200" cy="603821"/>
          </a:xfrm>
          <a:prstGeom prst="wedgeRectCallout">
            <a:avLst>
              <a:gd name="adj1" fmla="val 70167"/>
              <a:gd name="adj2" fmla="val -12056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Pilih Pemberhentian Bekalan/ Perkhidmatan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Arahan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Untuk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Memberhentikan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</a:p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Bekalan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Perkhidmatan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25426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42</a:t>
            </a:fld>
            <a:endParaRPr lang="en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21" y="1733550"/>
            <a:ext cx="8461179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5305425" y="971550"/>
            <a:ext cx="3124200" cy="603821"/>
          </a:xfrm>
          <a:prstGeom prst="wedgeRectCallout">
            <a:avLst>
              <a:gd name="adj1" fmla="val -70077"/>
              <a:gd name="adj2" fmla="val 120783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Pilih Justifikasi dan masukkan Keterangan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Arahan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Untuk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Memberhentikan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</a:p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Bekalan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Perkhidmatan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2376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43</a:t>
            </a:fld>
            <a:endParaRPr lang="en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28750"/>
            <a:ext cx="8738295" cy="276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3657600" y="4406329"/>
            <a:ext cx="3124200" cy="603821"/>
          </a:xfrm>
          <a:prstGeom prst="wedgeRectCallout">
            <a:avLst>
              <a:gd name="adj1" fmla="val 46386"/>
              <a:gd name="adj2" fmla="val -85863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Paparan kuantiti di hantar dan tidak dihantar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096000" y="2952750"/>
            <a:ext cx="1905000" cy="1187335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6" name="Rectangle 5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Arahan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Untuk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Memberhentikan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</a:p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Bekalan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Perkhidmatan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3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44</a:t>
            </a:fld>
            <a:endParaRPr lang="en"/>
          </a:p>
        </p:txBody>
      </p:sp>
      <p:sp>
        <p:nvSpPr>
          <p:cNvPr id="3" name="WordArt 19"/>
          <p:cNvSpPr>
            <a:spLocks noChangeArrowheads="1" noChangeShapeType="1" noTextEdit="1"/>
          </p:cNvSpPr>
          <p:nvPr/>
        </p:nvSpPr>
        <p:spPr bwMode="auto">
          <a:xfrm>
            <a:off x="306387" y="590550"/>
            <a:ext cx="358775" cy="411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 dirty="0">
                <a:ln w="9360">
                  <a:solidFill>
                    <a:srgbClr val="FFFF00"/>
                  </a:solidFill>
                  <a:miter lim="800000"/>
                  <a:headEnd/>
                  <a:tailEnd/>
                </a:ln>
                <a:solidFill>
                  <a:srgbClr val="000000"/>
                </a:solidFill>
                <a:effectLst>
                  <a:outerShdw dist="17819" dir="2700000" algn="ctr" rotWithShape="0">
                    <a:srgbClr val="808080">
                      <a:alpha val="80011"/>
                    </a:srgbClr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80306" y="534626"/>
            <a:ext cx="2267694" cy="1371600"/>
            <a:chOff x="1219200" y="742950"/>
            <a:chExt cx="2039094" cy="1371600"/>
          </a:xfrm>
        </p:grpSpPr>
        <p:sp>
          <p:nvSpPr>
            <p:cNvPr id="4" name="Rectangular Callout 3"/>
            <p:cNvSpPr/>
            <p:nvPr/>
          </p:nvSpPr>
          <p:spPr>
            <a:xfrm rot="10800000">
              <a:off x="1219201" y="742950"/>
              <a:ext cx="2039093" cy="1371600"/>
            </a:xfrm>
            <a:prstGeom prst="wedgeRectCallou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64999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 dirty="0">
                <a:ea typeface="Roboto Condensed" panose="020B060402020202020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19200" y="742950"/>
              <a:ext cx="2039094" cy="93871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 defTabSz="457200"/>
              <a:r>
                <a:rPr lang="ms-MY" sz="1100" b="1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Permintaan Pembelian/Kontrak</a:t>
              </a:r>
            </a:p>
            <a:p>
              <a:pPr marL="171450" indent="-171450" algn="ctr" defTabSz="457200">
                <a:buFont typeface="Arial" panose="020B0604020202020204" pitchFamily="34" charset="0"/>
                <a:buChar char="•"/>
              </a:pPr>
              <a:r>
                <a:rPr lang="fi-FI" sz="1100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dan penyerahan Permintaan Pembelian / Permintaan Kontrak</a:t>
              </a:r>
              <a:endParaRPr lang="ms-MY" sz="1100" dirty="0">
                <a:solidFill>
                  <a:sysClr val="windowText" lastClr="000000"/>
                </a:solidFill>
                <a:ea typeface="Roboto Condensed" panose="020B060402020202020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200400" y="491835"/>
            <a:ext cx="2743200" cy="1371600"/>
            <a:chOff x="2973387" y="720435"/>
            <a:chExt cx="2513013" cy="1371600"/>
          </a:xfrm>
        </p:grpSpPr>
        <p:sp>
          <p:nvSpPr>
            <p:cNvPr id="8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2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447306" y="720435"/>
              <a:ext cx="2039094" cy="1371600"/>
              <a:chOff x="1219200" y="720435"/>
              <a:chExt cx="2039094" cy="1371600"/>
            </a:xfrm>
          </p:grpSpPr>
          <p:sp>
            <p:nvSpPr>
              <p:cNvPr id="10" name="Rectangular Callout 9"/>
              <p:cNvSpPr/>
              <p:nvPr/>
            </p:nvSpPr>
            <p:spPr>
              <a:xfrm rot="10800000">
                <a:off x="1219201" y="720435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19200" y="742950"/>
                <a:ext cx="2039094" cy="76944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Kelulusan Permintaan Pembelian/Kontrak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Semakan tanggungan  peruntukan/baris caj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021387" y="514350"/>
            <a:ext cx="2817813" cy="1371600"/>
            <a:chOff x="5716587" y="742950"/>
            <a:chExt cx="2513013" cy="1371600"/>
          </a:xfrm>
        </p:grpSpPr>
        <p:sp>
          <p:nvSpPr>
            <p:cNvPr id="13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57165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3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190506" y="742950"/>
              <a:ext cx="2039094" cy="1371600"/>
              <a:chOff x="1219200" y="742950"/>
              <a:chExt cx="2039094" cy="1371600"/>
            </a:xfrm>
          </p:grpSpPr>
          <p:sp>
            <p:nvSpPr>
              <p:cNvPr id="15" name="Rectangular Callout 14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219200" y="742950"/>
                <a:ext cx="2039094" cy="93871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 oleh pembekal dalam tempoh 14 hari (tidak melibatkan kontrak)</a:t>
                </a: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304800" y="2190750"/>
            <a:ext cx="2794743" cy="1371600"/>
            <a:chOff x="2973387" y="742950"/>
            <a:chExt cx="2513013" cy="1371600"/>
          </a:xfrm>
        </p:grpSpPr>
        <p:sp>
          <p:nvSpPr>
            <p:cNvPr id="2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4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22" name="Rectangular Callout 2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Pemenuhan Bekalan/ Perkhidmatan &amp; Pengeluaran Pesanan Penghantaran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Pembekal melaksanakan pembekalan/perkhidmatan mengikut terma Pesanan Kerajaan</a:t>
                </a: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3200400" y="2114550"/>
            <a:ext cx="2743200" cy="1465016"/>
            <a:chOff x="2973387" y="742950"/>
            <a:chExt cx="2513013" cy="1465016"/>
          </a:xfrm>
        </p:grpSpPr>
        <p:sp>
          <p:nvSpPr>
            <p:cNvPr id="2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5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447306" y="742950"/>
              <a:ext cx="2039094" cy="1465016"/>
              <a:chOff x="1219200" y="742950"/>
              <a:chExt cx="2039094" cy="1465016"/>
            </a:xfrm>
          </p:grpSpPr>
          <p:sp>
            <p:nvSpPr>
              <p:cNvPr id="27" name="Rectangular Callout 2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219200" y="742950"/>
                <a:ext cx="2039094" cy="146501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Nota Penerimaan Bekalan/ Perkhidmatan (FRN)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Penerima Barang/ Perkhidmatan perlu membuat penilaian prestasi pembekal semasa proses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pengesahan pesanan penghantaran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Pegawai Pengesah Mengesahkan FRN</a:t>
                </a: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6021387" y="2114550"/>
            <a:ext cx="2817813" cy="1446550"/>
            <a:chOff x="2973387" y="742950"/>
            <a:chExt cx="2513013" cy="1446550"/>
          </a:xfrm>
        </p:grpSpPr>
        <p:sp>
          <p:nvSpPr>
            <p:cNvPr id="3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6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32" name="Rectangular Callout 3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Arahan Memberhentikan Bekalan/Perkhidmatan </a:t>
                </a:r>
              </a:p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Menamatkan penghantaran ke atas baki bekalan/ perkhidmatan yang tidak dapat dibekalkan/laksana</a:t>
                </a: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304799" y="3714750"/>
            <a:ext cx="2800361" cy="1371600"/>
            <a:chOff x="2973387" y="742950"/>
            <a:chExt cx="2518064" cy="1371600"/>
          </a:xfrm>
        </p:grpSpPr>
        <p:sp>
          <p:nvSpPr>
            <p:cNvPr id="3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7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447306" y="742950"/>
              <a:ext cx="2044145" cy="1371600"/>
              <a:chOff x="1219200" y="742950"/>
              <a:chExt cx="2044145" cy="1371600"/>
            </a:xfrm>
          </p:grpSpPr>
          <p:sp>
            <p:nvSpPr>
              <p:cNvPr id="37" name="Rectangular Callout 36"/>
              <p:cNvSpPr/>
              <p:nvPr/>
            </p:nvSpPr>
            <p:spPr>
              <a:xfrm rot="10800000">
                <a:off x="1224252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219200" y="742950"/>
                <a:ext cx="2039094" cy="11079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Penyerahan Invois/ Invois Cukai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selepas Pegawai Pengesah meluluskan Nota Penerimaan Bekalan/ Perkhidmatan</a:t>
                </a: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200400" y="3714750"/>
            <a:ext cx="2743200" cy="1446550"/>
            <a:chOff x="2973387" y="742950"/>
            <a:chExt cx="2513013" cy="1446550"/>
          </a:xfrm>
        </p:grpSpPr>
        <p:sp>
          <p:nvSpPr>
            <p:cNvPr id="4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8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42" name="Rectangular Callout 4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Nota Kredit/Debit 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berdasarkan perbezaan nilai baris caj bekalan/perkhidmatan di Invois/Invois Cukai dengan nilai tanggungan baris caj di Pesanan Kerajaan </a:t>
                </a:r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6021387" y="3714750"/>
            <a:ext cx="2817813" cy="1371600"/>
            <a:chOff x="2973387" y="742950"/>
            <a:chExt cx="2513013" cy="1371600"/>
          </a:xfrm>
        </p:grpSpPr>
        <p:sp>
          <p:nvSpPr>
            <p:cNvPr id="4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9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47" name="Rectangular Callout 4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Arahan Bayaran dihantar ke JANM oleh Pegawai 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Rujuk Garis Panduan Pelaksanaan Potongan Ke Atas Bayaran Melalui Kontrak </a:t>
                </a:r>
              </a:p>
            </p:txBody>
          </p:sp>
        </p:grpSp>
      </p:grpSp>
      <p:sp>
        <p:nvSpPr>
          <p:cNvPr id="49" name="Rounded Rectangle 48"/>
          <p:cNvSpPr/>
          <p:nvPr/>
        </p:nvSpPr>
        <p:spPr>
          <a:xfrm>
            <a:off x="228600" y="3618028"/>
            <a:ext cx="2876560" cy="1468076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90371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45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457200" y="1158954"/>
            <a:ext cx="8382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Penyerahan Invois/ Invois Bercukai</a:t>
            </a:r>
          </a:p>
          <a:p>
            <a:pPr marL="342900" indent="-342900">
              <a:buAutoNum type="arabicPeriod"/>
            </a:pPr>
            <a:r>
              <a:rPr lang="ms-MY" sz="1600" dirty="0"/>
              <a:t>Pembekal</a:t>
            </a:r>
          </a:p>
          <a:p>
            <a:r>
              <a:rPr lang="ms-MY" sz="1600" dirty="0"/>
              <a:t>	Senarai Tugasan &gt; </a:t>
            </a:r>
            <a:r>
              <a:rPr lang="en-US" sz="1600" dirty="0" err="1"/>
              <a:t>Pilih</a:t>
            </a:r>
            <a:r>
              <a:rPr lang="en-US" sz="1600" dirty="0"/>
              <a:t> </a:t>
            </a:r>
            <a:r>
              <a:rPr lang="en-US" sz="1600" dirty="0" err="1"/>
              <a:t>Pesanan</a:t>
            </a:r>
            <a:r>
              <a:rPr lang="en-US" sz="1600" dirty="0"/>
              <a:t> </a:t>
            </a:r>
            <a:r>
              <a:rPr lang="en-US" sz="1600" dirty="0" err="1"/>
              <a:t>Kerajaan</a:t>
            </a:r>
            <a:r>
              <a:rPr lang="en-US" sz="1600" dirty="0"/>
              <a:t> (</a:t>
            </a:r>
            <a:r>
              <a:rPr lang="en-US" sz="1600" dirty="0" err="1"/>
              <a:t>Menunggu</a:t>
            </a:r>
            <a:r>
              <a:rPr lang="en-US" sz="1600" dirty="0"/>
              <a:t> </a:t>
            </a:r>
            <a:r>
              <a:rPr lang="en-US" sz="1600" dirty="0" err="1"/>
              <a:t>Invois</a:t>
            </a:r>
            <a:r>
              <a:rPr lang="en-US" sz="1600" dirty="0"/>
              <a:t>)</a:t>
            </a:r>
          </a:p>
          <a:p>
            <a:r>
              <a:rPr lang="ms-MY" sz="1600" dirty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" y="2519529"/>
            <a:ext cx="8382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Tindakan Pembekal</a:t>
            </a:r>
          </a:p>
          <a:p>
            <a:pPr marL="342900" indent="-342900">
              <a:buAutoNum type="arabicPeriod"/>
            </a:pPr>
            <a:endParaRPr lang="ms-MY" sz="1600" dirty="0"/>
          </a:p>
          <a:p>
            <a:pPr marL="342900" indent="-342900">
              <a:buAutoNum type="arabicPeriod"/>
            </a:pPr>
            <a:r>
              <a:rPr lang="ms-MY" sz="1600" dirty="0"/>
              <a:t>Semak maklumat permintaan</a:t>
            </a:r>
          </a:p>
          <a:p>
            <a:pPr marL="342900" indent="-342900">
              <a:buAutoNum type="arabicPeriod"/>
            </a:pPr>
            <a:r>
              <a:rPr lang="ms-MY" sz="1600" dirty="0"/>
              <a:t>Semak maklumat akaun bank</a:t>
            </a:r>
          </a:p>
          <a:p>
            <a:pPr marL="342900" indent="-342900">
              <a:buAutoNum type="arabicPeriod"/>
            </a:pPr>
            <a:r>
              <a:rPr lang="ms-MY" sz="1600" dirty="0"/>
              <a:t>Masukkan nombor invois pembekal</a:t>
            </a:r>
          </a:p>
          <a:p>
            <a:pPr marL="342900" indent="-342900">
              <a:buAutoNum type="arabicPeriod"/>
            </a:pPr>
            <a:r>
              <a:rPr lang="ms-MY" sz="1600" dirty="0"/>
              <a:t>Mengesahkan maklumat benar</a:t>
            </a:r>
          </a:p>
          <a:p>
            <a:endParaRPr lang="ms-MY" sz="1600" dirty="0"/>
          </a:p>
          <a:p>
            <a:endParaRPr lang="ms-MY" sz="1600" dirty="0"/>
          </a:p>
        </p:txBody>
      </p:sp>
      <p:sp>
        <p:nvSpPr>
          <p:cNvPr id="6" name="Rectangle 5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Penyerahan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Invois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Invois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Bercukai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33717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1343025"/>
            <a:ext cx="7943850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46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Penyediaan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Invois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Invois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Bercukai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691575"/>
            <a:ext cx="8001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ms-MY" sz="1600" dirty="0"/>
              <a:t>Pesanan Penghantaran</a:t>
            </a:r>
          </a:p>
          <a:p>
            <a:r>
              <a:rPr lang="fi-FI" sz="1600" dirty="0"/>
              <a:t>	Senarai Tugasan &gt; Pilih Pesanan Kerajaan (Menunggu Invois)</a:t>
            </a:r>
          </a:p>
        </p:txBody>
      </p:sp>
      <p:sp>
        <p:nvSpPr>
          <p:cNvPr id="9" name="Rectangular Callout 8"/>
          <p:cNvSpPr/>
          <p:nvPr/>
        </p:nvSpPr>
        <p:spPr>
          <a:xfrm>
            <a:off x="5867401" y="1504950"/>
            <a:ext cx="3124200" cy="914400"/>
          </a:xfrm>
          <a:prstGeom prst="wedgeRectCallout">
            <a:avLst>
              <a:gd name="adj1" fmla="val -81617"/>
              <a:gd name="adj2" fmla="val 80161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Pastikan Maklumat Bank Akaun adalah betul</a:t>
            </a:r>
          </a:p>
          <a:p>
            <a:pPr algn="ctr"/>
            <a:endParaRPr lang="fi-FI" b="1" dirty="0">
              <a:solidFill>
                <a:schemeClr val="tx1"/>
              </a:solidFill>
            </a:endParaRPr>
          </a:p>
          <a:p>
            <a:pPr algn="ctr"/>
            <a:r>
              <a:rPr lang="fi-FI" b="1" dirty="0">
                <a:solidFill>
                  <a:schemeClr val="tx1"/>
                </a:solidFill>
              </a:rPr>
              <a:t>Boleh ubah tak akaun bank???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10" name="Rectangular Callout 9"/>
          <p:cNvSpPr/>
          <p:nvPr/>
        </p:nvSpPr>
        <p:spPr>
          <a:xfrm>
            <a:off x="5867400" y="2724150"/>
            <a:ext cx="3124200" cy="914400"/>
          </a:xfrm>
          <a:prstGeom prst="wedgeRectCallout">
            <a:avLst>
              <a:gd name="adj1" fmla="val -96262"/>
              <a:gd name="adj2" fmla="val 74771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Masukkan Nombor Invois Pembekal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8" name="Rectangular Callout 7"/>
          <p:cNvSpPr/>
          <p:nvPr/>
        </p:nvSpPr>
        <p:spPr>
          <a:xfrm>
            <a:off x="6172199" y="3790950"/>
            <a:ext cx="2846833" cy="762000"/>
          </a:xfrm>
          <a:prstGeom prst="wedgeRectCallout">
            <a:avLst>
              <a:gd name="adj1" fmla="val -59324"/>
              <a:gd name="adj2" fmla="val 22771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Perakuan Pembekal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930348" y="2066312"/>
            <a:ext cx="2985052" cy="505438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51689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8" grpId="0" animBg="1"/>
      <p:bldP spid="11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47</a:t>
            </a:fld>
            <a:endParaRPr lang="en"/>
          </a:p>
        </p:txBody>
      </p:sp>
      <p:sp>
        <p:nvSpPr>
          <p:cNvPr id="3" name="WordArt 19"/>
          <p:cNvSpPr>
            <a:spLocks noChangeArrowheads="1" noChangeShapeType="1" noTextEdit="1"/>
          </p:cNvSpPr>
          <p:nvPr/>
        </p:nvSpPr>
        <p:spPr bwMode="auto">
          <a:xfrm>
            <a:off x="306387" y="590550"/>
            <a:ext cx="358775" cy="411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 dirty="0">
                <a:ln w="9360">
                  <a:solidFill>
                    <a:srgbClr val="FFFF00"/>
                  </a:solidFill>
                  <a:miter lim="800000"/>
                  <a:headEnd/>
                  <a:tailEnd/>
                </a:ln>
                <a:solidFill>
                  <a:srgbClr val="000000"/>
                </a:solidFill>
                <a:effectLst>
                  <a:outerShdw dist="17819" dir="2700000" algn="ctr" rotWithShape="0">
                    <a:srgbClr val="808080">
                      <a:alpha val="80011"/>
                    </a:srgbClr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80306" y="534626"/>
            <a:ext cx="2267694" cy="1371600"/>
            <a:chOff x="1219200" y="742950"/>
            <a:chExt cx="2039094" cy="1371600"/>
          </a:xfrm>
        </p:grpSpPr>
        <p:sp>
          <p:nvSpPr>
            <p:cNvPr id="4" name="Rectangular Callout 3"/>
            <p:cNvSpPr/>
            <p:nvPr/>
          </p:nvSpPr>
          <p:spPr>
            <a:xfrm rot="10800000">
              <a:off x="1219201" y="742950"/>
              <a:ext cx="2039093" cy="1371600"/>
            </a:xfrm>
            <a:prstGeom prst="wedgeRectCallou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64999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 dirty="0">
                <a:ea typeface="Roboto Condensed" panose="020B060402020202020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19200" y="742950"/>
              <a:ext cx="2039094" cy="93871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 defTabSz="457200"/>
              <a:r>
                <a:rPr lang="ms-MY" sz="1100" b="1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Permintaan Pembelian/Kontrak</a:t>
              </a:r>
            </a:p>
            <a:p>
              <a:pPr marL="171450" indent="-171450" algn="ctr" defTabSz="457200">
                <a:buFont typeface="Arial" panose="020B0604020202020204" pitchFamily="34" charset="0"/>
                <a:buChar char="•"/>
              </a:pPr>
              <a:r>
                <a:rPr lang="fi-FI" sz="1100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dan penyerahan Permintaan Pembelian / Permintaan Kontrak</a:t>
              </a:r>
              <a:endParaRPr lang="ms-MY" sz="1100" dirty="0">
                <a:solidFill>
                  <a:sysClr val="windowText" lastClr="000000"/>
                </a:solidFill>
                <a:ea typeface="Roboto Condensed" panose="020B060402020202020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200400" y="491835"/>
            <a:ext cx="2743200" cy="1371600"/>
            <a:chOff x="2973387" y="720435"/>
            <a:chExt cx="2513013" cy="1371600"/>
          </a:xfrm>
        </p:grpSpPr>
        <p:sp>
          <p:nvSpPr>
            <p:cNvPr id="8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2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447306" y="720435"/>
              <a:ext cx="2039094" cy="1371600"/>
              <a:chOff x="1219200" y="720435"/>
              <a:chExt cx="2039094" cy="1371600"/>
            </a:xfrm>
          </p:grpSpPr>
          <p:sp>
            <p:nvSpPr>
              <p:cNvPr id="10" name="Rectangular Callout 9"/>
              <p:cNvSpPr/>
              <p:nvPr/>
            </p:nvSpPr>
            <p:spPr>
              <a:xfrm rot="10800000">
                <a:off x="1219201" y="720435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19200" y="742950"/>
                <a:ext cx="2039094" cy="76944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Kelulusan Permintaan Pembelian/Kontrak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Semakan tanggungan  peruntukan/baris caj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021387" y="514350"/>
            <a:ext cx="2817813" cy="1371600"/>
            <a:chOff x="5716587" y="742950"/>
            <a:chExt cx="2513013" cy="1371600"/>
          </a:xfrm>
        </p:grpSpPr>
        <p:sp>
          <p:nvSpPr>
            <p:cNvPr id="13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57165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3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190506" y="742950"/>
              <a:ext cx="2039094" cy="1371600"/>
              <a:chOff x="1219200" y="742950"/>
              <a:chExt cx="2039094" cy="1371600"/>
            </a:xfrm>
          </p:grpSpPr>
          <p:sp>
            <p:nvSpPr>
              <p:cNvPr id="15" name="Rectangular Callout 14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219200" y="742950"/>
                <a:ext cx="2039094" cy="93871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 oleh pembekal dalam tempoh 14 hari (tidak melibatkan kontrak)</a:t>
                </a: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304800" y="2190750"/>
            <a:ext cx="2794743" cy="1371600"/>
            <a:chOff x="2973387" y="742950"/>
            <a:chExt cx="2513013" cy="1371600"/>
          </a:xfrm>
        </p:grpSpPr>
        <p:sp>
          <p:nvSpPr>
            <p:cNvPr id="2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4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22" name="Rectangular Callout 2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Pemenuhan Bekalan/ Perkhidmatan &amp; Pengeluaran Pesanan Penghantaran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Pembekal melaksanakan pembekalan/perkhidmatan mengikut terma Pesanan Kerajaan</a:t>
                </a: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3200400" y="2114550"/>
            <a:ext cx="2743200" cy="1465016"/>
            <a:chOff x="2973387" y="742950"/>
            <a:chExt cx="2513013" cy="1465016"/>
          </a:xfrm>
        </p:grpSpPr>
        <p:sp>
          <p:nvSpPr>
            <p:cNvPr id="2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5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447306" y="742950"/>
              <a:ext cx="2039094" cy="1465016"/>
              <a:chOff x="1219200" y="742950"/>
              <a:chExt cx="2039094" cy="1465016"/>
            </a:xfrm>
          </p:grpSpPr>
          <p:sp>
            <p:nvSpPr>
              <p:cNvPr id="27" name="Rectangular Callout 2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219200" y="742950"/>
                <a:ext cx="2039094" cy="146501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Nota Penerimaan Bekalan/ Perkhidmatan (FRN)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Penerima Barang/ Perkhidmatan perlu membuat penilaian prestasi pembekal semasa proses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pengesahan pesanan penghantaran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Pegawai Pengesah Mengesahkan FRN</a:t>
                </a: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6021387" y="2114550"/>
            <a:ext cx="2817813" cy="1446550"/>
            <a:chOff x="2973387" y="742950"/>
            <a:chExt cx="2513013" cy="1446550"/>
          </a:xfrm>
        </p:grpSpPr>
        <p:sp>
          <p:nvSpPr>
            <p:cNvPr id="3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6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32" name="Rectangular Callout 3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Arahan Memberhentikan Bekalan/Perkhidmatan </a:t>
                </a:r>
              </a:p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Menamatkan penghantaran ke atas baki bekalan/ perkhidmatan yang tidak dapat dibekalkan/laksana</a:t>
                </a: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304799" y="3714750"/>
            <a:ext cx="2800361" cy="1371600"/>
            <a:chOff x="2973387" y="742950"/>
            <a:chExt cx="2518064" cy="1371600"/>
          </a:xfrm>
        </p:grpSpPr>
        <p:sp>
          <p:nvSpPr>
            <p:cNvPr id="3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7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447306" y="742950"/>
              <a:ext cx="2044145" cy="1371600"/>
              <a:chOff x="1219200" y="742950"/>
              <a:chExt cx="2044145" cy="1371600"/>
            </a:xfrm>
          </p:grpSpPr>
          <p:sp>
            <p:nvSpPr>
              <p:cNvPr id="37" name="Rectangular Callout 36"/>
              <p:cNvSpPr/>
              <p:nvPr/>
            </p:nvSpPr>
            <p:spPr>
              <a:xfrm rot="10800000">
                <a:off x="1224252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219200" y="742950"/>
                <a:ext cx="2039094" cy="11079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Penyerahan Invois/ Invois Cukai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selepas Pegawai Pengesah meluluskan Nota Penerimaan Bekalan/ Perkhidmatan</a:t>
                </a: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200400" y="3714750"/>
            <a:ext cx="2743200" cy="1446550"/>
            <a:chOff x="2973387" y="742950"/>
            <a:chExt cx="2513013" cy="1446550"/>
          </a:xfrm>
        </p:grpSpPr>
        <p:sp>
          <p:nvSpPr>
            <p:cNvPr id="4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8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42" name="Rectangular Callout 4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Nota Kredit/Debit</a:t>
                </a:r>
              </a:p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berdasarkan perbezaan nilai baris caj bekalan/perkhidmatan di Invois/Invois Cukai dengan nilai tanggungan baris caj di Pesanan Kerajaan </a:t>
                </a:r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6021387" y="3714750"/>
            <a:ext cx="2817813" cy="1371600"/>
            <a:chOff x="2973387" y="742950"/>
            <a:chExt cx="2513013" cy="1371600"/>
          </a:xfrm>
        </p:grpSpPr>
        <p:sp>
          <p:nvSpPr>
            <p:cNvPr id="4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9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47" name="Rectangular Callout 4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Arahan Bayaran dihantar ke JANM oleh Pegawai 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Rujuk Garis Panduan Pelaksanaan Potongan Ke Atas Bayaran Melalui Kontrak </a:t>
                </a:r>
              </a:p>
            </p:txBody>
          </p:sp>
        </p:grpSp>
      </p:grpSp>
      <p:sp>
        <p:nvSpPr>
          <p:cNvPr id="49" name="Rounded Rectangle 48"/>
          <p:cNvSpPr/>
          <p:nvPr/>
        </p:nvSpPr>
        <p:spPr>
          <a:xfrm>
            <a:off x="3140187" y="3666512"/>
            <a:ext cx="2876560" cy="1468076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90371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48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457200" y="1158954"/>
            <a:ext cx="8382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Tujuan</a:t>
            </a:r>
          </a:p>
          <a:p>
            <a:pPr marL="342900" indent="-342900" algn="just">
              <a:buAutoNum type="arabicPeriod"/>
            </a:pPr>
            <a:r>
              <a:rPr lang="ms-MY" sz="1600" dirty="0"/>
              <a:t>Nilai Nota Kredit/ Nota Debit adalah dijana berdasarkan perbezaan nilai baris caj bekalan/ perkhidmatan di Invois/ Invois Cukai berbanding nilai tanggungan baris caj tersebut di Pesanan Kerajaan.</a:t>
            </a:r>
          </a:p>
          <a:p>
            <a:pPr marL="342900" indent="-342900" algn="just">
              <a:buFontTx/>
              <a:buAutoNum type="arabicPeriod"/>
            </a:pPr>
            <a:r>
              <a:rPr lang="ms-MY" sz="1600" dirty="0"/>
              <a:t>Paparan Nota Kredit/ Debit boleh disemak semasa proses Padanan Bayaran</a:t>
            </a:r>
          </a:p>
          <a:p>
            <a:pPr marL="342900" indent="-342900" algn="just">
              <a:buAutoNum type="arabicPeriod"/>
            </a:pPr>
            <a:endParaRPr lang="ms-MY" sz="1600" dirty="0"/>
          </a:p>
          <a:p>
            <a:r>
              <a:rPr lang="ms-MY" sz="1600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Pengeluaran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Nota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Kredit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Debit</a:t>
            </a:r>
          </a:p>
        </p:txBody>
      </p:sp>
    </p:spTree>
    <p:extLst>
      <p:ext uri="{BB962C8B-B14F-4D97-AF65-F5344CB8AC3E}">
        <p14:creationId xmlns:p14="http://schemas.microsoft.com/office/powerpoint/2010/main" val="179067018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49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Pengeluaran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Nota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Kredit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742950"/>
            <a:ext cx="8153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ms-MY" sz="1800" b="1" dirty="0"/>
              <a:t>Senario Pengeluaran Nota Kredit</a:t>
            </a:r>
          </a:p>
          <a:p>
            <a:pPr marL="342900" indent="-342900" algn="just">
              <a:buAutoNum type="arabicPeriod"/>
            </a:pPr>
            <a:endParaRPr lang="ms-MY" sz="1600" dirty="0"/>
          </a:p>
          <a:p>
            <a:pPr marL="342900" indent="-342900" algn="just">
              <a:buFont typeface="+mj-lt"/>
              <a:buAutoNum type="arabicPeriod"/>
            </a:pPr>
            <a:r>
              <a:rPr lang="ms-MY" sz="1600" dirty="0"/>
              <a:t>Nota Kredit akan dijana secara automatik oleh sistem sekiranya </a:t>
            </a:r>
            <a:r>
              <a:rPr lang="ms-MY" sz="1600" b="1" dirty="0"/>
              <a:t>amaun Invois kurang daripada amaun Pesanan Kerajaan</a:t>
            </a:r>
            <a:r>
              <a:rPr lang="ms-MY" sz="1600" dirty="0"/>
              <a:t>.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192562564"/>
              </p:ext>
            </p:extLst>
          </p:nvPr>
        </p:nvGraphicFramePr>
        <p:xfrm>
          <a:off x="533400" y="3079750"/>
          <a:ext cx="8153400" cy="109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94261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Penyediaan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Permintaan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Kontrak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Pembelian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9600" y="1454825"/>
            <a:ext cx="81534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Mengeluarkan dokumen </a:t>
            </a:r>
            <a:r>
              <a:rPr lang="ms-MY" sz="1600" b="1" dirty="0"/>
              <a:t>Permintaan Pembelian/ Kontrak (PR/CR)</a:t>
            </a:r>
            <a:r>
              <a:rPr lang="ms-MY" sz="1600" dirty="0"/>
              <a:t> untuk diserahkan kepada Pelulus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Dokumen Permintaan Pembelian/ Kontrak akan dikeluarkan selepas proses berikut dilaksanakan oleh Agensi:</a:t>
            </a:r>
          </a:p>
          <a:p>
            <a:pPr lvl="3" algn="just"/>
            <a:r>
              <a:rPr lang="ms-MY" sz="1600" dirty="0"/>
              <a:t>	i. Nota Minta diluluskan; atau</a:t>
            </a:r>
          </a:p>
          <a:p>
            <a:pPr lvl="3" algn="just"/>
            <a:r>
              <a:rPr lang="ms-MY" sz="1600" dirty="0"/>
              <a:t>	ii. Maklumat Pemenuhan Kontrak diluluskan.</a:t>
            </a:r>
          </a:p>
          <a:p>
            <a:pPr lvl="3" algn="just"/>
            <a:endParaRPr lang="ms-MY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Mengemas kini perincian Permintaan Pembelian/ Kontrak sebelum dihantar kepada Pelulus Pemenuhan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Peranan ini boleh dilantik di peringkat Kementerian, Kumpulan PTJ atau PTJ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Peminta juga boleh memegang peranan sebagai Penerima Barang/ Perkhidmatan.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059418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dirty="0"/>
              <a:t>Peranan Peminta</a:t>
            </a:r>
          </a:p>
        </p:txBody>
      </p:sp>
    </p:spTree>
    <p:extLst>
      <p:ext uri="{BB962C8B-B14F-4D97-AF65-F5344CB8AC3E}">
        <p14:creationId xmlns:p14="http://schemas.microsoft.com/office/powerpoint/2010/main" val="172797493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50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Pengeluaran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Nota Debit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742950"/>
            <a:ext cx="81534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ms-MY" sz="1800" b="1" dirty="0"/>
              <a:t>Senario Pengeluaran Nota Debit</a:t>
            </a:r>
          </a:p>
          <a:p>
            <a:pPr marL="342900" indent="-342900" algn="just">
              <a:buAutoNum type="arabicPeriod"/>
            </a:pPr>
            <a:endParaRPr lang="ms-MY" sz="1600" dirty="0"/>
          </a:p>
          <a:p>
            <a:pPr marL="342900" indent="-342900" algn="just">
              <a:buFont typeface="+mj-lt"/>
              <a:buAutoNum type="arabicPeriod"/>
            </a:pPr>
            <a:r>
              <a:rPr lang="ms-MY" sz="1600" dirty="0"/>
              <a:t>Nota Debit akan dijana secara automatik oleh sistem sekiranya </a:t>
            </a:r>
            <a:r>
              <a:rPr lang="ms-MY" sz="1600" b="1" dirty="0"/>
              <a:t>amaun Invois melebihi amaun Pesanan Kerajaan</a:t>
            </a:r>
            <a:r>
              <a:rPr lang="ms-MY" sz="1600" dirty="0"/>
              <a:t>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ms-MY" sz="1600" dirty="0"/>
              <a:t>Nota Debit perlu diluluskan terlebih dahulu sebelum dihantar ke Pegawai Padanan Bayaran.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sv-SE" sz="1600" dirty="0"/>
              <a:t>Nota Debit yang diluluskan akan dihantar ke 1GFMAS untuk proses semakan bajet tambahan.</a:t>
            </a:r>
            <a:endParaRPr lang="ms-MY" sz="160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633933839"/>
              </p:ext>
            </p:extLst>
          </p:nvPr>
        </p:nvGraphicFramePr>
        <p:xfrm>
          <a:off x="533400" y="2952750"/>
          <a:ext cx="83058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667260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51</a:t>
            </a:fld>
            <a:endParaRPr lang="en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361950"/>
            <a:ext cx="8991599" cy="4723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8382000" y="2571750"/>
            <a:ext cx="685800" cy="914400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5" name="Rectangular Callout 4"/>
          <p:cNvSpPr/>
          <p:nvPr/>
        </p:nvSpPr>
        <p:spPr>
          <a:xfrm>
            <a:off x="5562600" y="1428750"/>
            <a:ext cx="2209800" cy="914400"/>
          </a:xfrm>
          <a:prstGeom prst="wedgeRectCallout">
            <a:avLst>
              <a:gd name="adj1" fmla="val 79862"/>
              <a:gd name="adj2" fmla="val 70203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Pastikan amaun pelarasan adalah betul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Pengeluaran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Nota Debit</a:t>
            </a:r>
          </a:p>
        </p:txBody>
      </p:sp>
    </p:spTree>
    <p:extLst>
      <p:ext uri="{BB962C8B-B14F-4D97-AF65-F5344CB8AC3E}">
        <p14:creationId xmlns:p14="http://schemas.microsoft.com/office/powerpoint/2010/main" val="222790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52</a:t>
            </a:fld>
            <a:endParaRPr lang="en"/>
          </a:p>
        </p:txBody>
      </p:sp>
      <p:sp>
        <p:nvSpPr>
          <p:cNvPr id="3" name="WordArt 19"/>
          <p:cNvSpPr>
            <a:spLocks noChangeArrowheads="1" noChangeShapeType="1" noTextEdit="1"/>
          </p:cNvSpPr>
          <p:nvPr/>
        </p:nvSpPr>
        <p:spPr bwMode="auto">
          <a:xfrm>
            <a:off x="306387" y="590550"/>
            <a:ext cx="358775" cy="411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b="1" i="1" kern="10" dirty="0">
                <a:ln w="9360">
                  <a:solidFill>
                    <a:srgbClr val="FFFF00"/>
                  </a:solidFill>
                  <a:miter lim="800000"/>
                  <a:headEnd/>
                  <a:tailEnd/>
                </a:ln>
                <a:solidFill>
                  <a:srgbClr val="000000"/>
                </a:solidFill>
                <a:effectLst>
                  <a:outerShdw dist="17819" dir="2700000" algn="ctr" rotWithShape="0">
                    <a:srgbClr val="808080">
                      <a:alpha val="80011"/>
                    </a:srgbClr>
                  </a:outerShdw>
                </a:effectLst>
                <a:latin typeface="Arial"/>
                <a:cs typeface="Arial"/>
              </a:rPr>
              <a:t>1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80306" y="534626"/>
            <a:ext cx="2267694" cy="1371600"/>
            <a:chOff x="1219200" y="742950"/>
            <a:chExt cx="2039094" cy="1371600"/>
          </a:xfrm>
        </p:grpSpPr>
        <p:sp>
          <p:nvSpPr>
            <p:cNvPr id="4" name="Rectangular Callout 3"/>
            <p:cNvSpPr/>
            <p:nvPr/>
          </p:nvSpPr>
          <p:spPr>
            <a:xfrm rot="10800000">
              <a:off x="1219201" y="742950"/>
              <a:ext cx="2039093" cy="1371600"/>
            </a:xfrm>
            <a:prstGeom prst="wedgeRectCallout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64999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0"/>
            </a:gradFill>
            <a:ln w="127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100" dirty="0">
                <a:ea typeface="Roboto Condensed" panose="020B060402020202020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219200" y="742950"/>
              <a:ext cx="2039094" cy="93871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 defTabSz="457200"/>
              <a:r>
                <a:rPr lang="ms-MY" sz="1100" b="1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Permintaan Pembelian/Kontrak</a:t>
              </a:r>
            </a:p>
            <a:p>
              <a:pPr marL="171450" indent="-171450" algn="ctr" defTabSz="457200">
                <a:buFont typeface="Arial" panose="020B0604020202020204" pitchFamily="34" charset="0"/>
                <a:buChar char="•"/>
              </a:pPr>
              <a:r>
                <a:rPr lang="fi-FI" sz="1100" dirty="0">
                  <a:solidFill>
                    <a:sysClr val="windowText" lastClr="000000"/>
                  </a:solidFill>
                  <a:ea typeface="Roboto Condensed" panose="020B0604020202020204" charset="0"/>
                  <a:cs typeface="helvetica" panose="020B0604020202020204" pitchFamily="34" charset="0"/>
                </a:rPr>
                <a:t>Penyediaan dan penyerahan Permintaan Pembelian / Permintaan Kontrak</a:t>
              </a:r>
              <a:endParaRPr lang="ms-MY" sz="1100" dirty="0">
                <a:solidFill>
                  <a:sysClr val="windowText" lastClr="000000"/>
                </a:solidFill>
                <a:ea typeface="Roboto Condensed" panose="020B0604020202020204" charset="0"/>
                <a:cs typeface="helvetica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200400" y="491835"/>
            <a:ext cx="2743200" cy="1371600"/>
            <a:chOff x="2973387" y="720435"/>
            <a:chExt cx="2513013" cy="1371600"/>
          </a:xfrm>
        </p:grpSpPr>
        <p:sp>
          <p:nvSpPr>
            <p:cNvPr id="8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2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3447306" y="720435"/>
              <a:ext cx="2039094" cy="1371600"/>
              <a:chOff x="1219200" y="720435"/>
              <a:chExt cx="2039094" cy="1371600"/>
            </a:xfrm>
          </p:grpSpPr>
          <p:sp>
            <p:nvSpPr>
              <p:cNvPr id="10" name="Rectangular Callout 9"/>
              <p:cNvSpPr/>
              <p:nvPr/>
            </p:nvSpPr>
            <p:spPr>
              <a:xfrm rot="10800000">
                <a:off x="1219201" y="720435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19200" y="742950"/>
                <a:ext cx="2039094" cy="76944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Kelulusan Permintaan Pembelian/Kontrak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Semakan tanggungan  peruntukan/baris caj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021387" y="514350"/>
            <a:ext cx="2817813" cy="1371600"/>
            <a:chOff x="5716587" y="742950"/>
            <a:chExt cx="2513013" cy="1371600"/>
          </a:xfrm>
        </p:grpSpPr>
        <p:sp>
          <p:nvSpPr>
            <p:cNvPr id="13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57165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3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190506" y="742950"/>
              <a:ext cx="2039094" cy="1371600"/>
              <a:chOff x="1219200" y="742950"/>
              <a:chExt cx="2039094" cy="1371600"/>
            </a:xfrm>
          </p:grpSpPr>
          <p:sp>
            <p:nvSpPr>
              <p:cNvPr id="15" name="Rectangular Callout 14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219200" y="742950"/>
                <a:ext cx="2039094" cy="938719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Pesanan Kerajaan oleh pembekal dalam tempoh 14 hari (tidak melibatkan kontrak)</a:t>
                </a:r>
              </a:p>
            </p:txBody>
          </p:sp>
        </p:grpSp>
      </p:grpSp>
      <p:grpSp>
        <p:nvGrpSpPr>
          <p:cNvPr id="19" name="Group 18"/>
          <p:cNvGrpSpPr/>
          <p:nvPr/>
        </p:nvGrpSpPr>
        <p:grpSpPr>
          <a:xfrm>
            <a:off x="304800" y="2190750"/>
            <a:ext cx="2794743" cy="1371600"/>
            <a:chOff x="2973387" y="742950"/>
            <a:chExt cx="2513013" cy="1371600"/>
          </a:xfrm>
        </p:grpSpPr>
        <p:sp>
          <p:nvSpPr>
            <p:cNvPr id="2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4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22" name="Rectangular Callout 2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Pemenuhan Bekalan/ Perkhidmatan &amp; Pengeluaran Pesanan Penghantaran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Pembekal melaksanakan pembekalan/perkhidmatan mengikut terma Pesanan Kerajaan</a:t>
                </a: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3200400" y="2114550"/>
            <a:ext cx="2743200" cy="1514261"/>
            <a:chOff x="2973387" y="742950"/>
            <a:chExt cx="2513013" cy="1514261"/>
          </a:xfrm>
        </p:grpSpPr>
        <p:sp>
          <p:nvSpPr>
            <p:cNvPr id="2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5</a:t>
              </a: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447306" y="742950"/>
              <a:ext cx="2039094" cy="1514261"/>
              <a:chOff x="1219200" y="742950"/>
              <a:chExt cx="2039094" cy="1514261"/>
            </a:xfrm>
          </p:grpSpPr>
          <p:sp>
            <p:nvSpPr>
              <p:cNvPr id="27" name="Rectangular Callout 2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1219200" y="742950"/>
                <a:ext cx="2039094" cy="151426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Pengesahan Nota Penerimaan Bekalan/ Perkhidmatan (FRN)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Penerima Barang/ Perkhidmatan perlu membuat penilaian prestasi pembekal semasa proses 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</a:rPr>
                  <a:t>pengesahan pesanan penghantaran</a:t>
                </a:r>
              </a:p>
              <a:p>
                <a:pPr marL="171450" indent="-171450" algn="ctr">
                  <a:lnSpc>
                    <a:spcPct val="80000"/>
                  </a:lnSpc>
                  <a:buFont typeface="Arial" panose="020B0604020202020204" pitchFamily="34" charset="0"/>
                  <a:buChar char="•"/>
                </a:pPr>
                <a:r>
                  <a:rPr lang="ms-MY" sz="1050" dirty="0">
                    <a:solidFill>
                      <a:schemeClr val="tx1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Pegawai Pengesah Mengesahkan FRN</a:t>
                </a:r>
              </a:p>
            </p:txBody>
          </p:sp>
        </p:grpSp>
      </p:grpSp>
      <p:grpSp>
        <p:nvGrpSpPr>
          <p:cNvPr id="29" name="Group 28"/>
          <p:cNvGrpSpPr/>
          <p:nvPr/>
        </p:nvGrpSpPr>
        <p:grpSpPr>
          <a:xfrm>
            <a:off x="6021387" y="2114550"/>
            <a:ext cx="2817813" cy="1446550"/>
            <a:chOff x="2973387" y="742950"/>
            <a:chExt cx="2513013" cy="1446550"/>
          </a:xfrm>
        </p:grpSpPr>
        <p:sp>
          <p:nvSpPr>
            <p:cNvPr id="3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6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32" name="Rectangular Callout 3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Arahan Memberhentikan Bekalan/Perkhidmatan </a:t>
                </a:r>
              </a:p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Menamatkan penghantaran ke atas baki bekalan/ perkhidmatan yang tidak dapat dibekalkan/laksana</a:t>
                </a: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304799" y="3714750"/>
            <a:ext cx="2800361" cy="1371600"/>
            <a:chOff x="2973387" y="742950"/>
            <a:chExt cx="2518064" cy="1371600"/>
          </a:xfrm>
        </p:grpSpPr>
        <p:sp>
          <p:nvSpPr>
            <p:cNvPr id="3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7</a:t>
              </a: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3447306" y="742950"/>
              <a:ext cx="2044145" cy="1371600"/>
              <a:chOff x="1219200" y="742950"/>
              <a:chExt cx="2044145" cy="1371600"/>
            </a:xfrm>
          </p:grpSpPr>
          <p:sp>
            <p:nvSpPr>
              <p:cNvPr id="37" name="Rectangular Callout 36"/>
              <p:cNvSpPr/>
              <p:nvPr/>
            </p:nvSpPr>
            <p:spPr>
              <a:xfrm rot="10800000">
                <a:off x="1224252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1219200" y="742950"/>
                <a:ext cx="2039094" cy="11079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Penyerahan Invois/ Invois Cukai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selepas Pegawai Pengesah meluluskan Nota Penerimaan Bekalan/ Perkhidmatan</a:t>
                </a:r>
              </a:p>
            </p:txBody>
          </p:sp>
        </p:grpSp>
      </p:grpSp>
      <p:grpSp>
        <p:nvGrpSpPr>
          <p:cNvPr id="39" name="Group 38"/>
          <p:cNvGrpSpPr/>
          <p:nvPr/>
        </p:nvGrpSpPr>
        <p:grpSpPr>
          <a:xfrm>
            <a:off x="3200400" y="3714750"/>
            <a:ext cx="2743200" cy="1446550"/>
            <a:chOff x="2973387" y="742950"/>
            <a:chExt cx="2513013" cy="1446550"/>
          </a:xfrm>
        </p:grpSpPr>
        <p:sp>
          <p:nvSpPr>
            <p:cNvPr id="40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8</a:t>
              </a: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3447306" y="742950"/>
              <a:ext cx="2039094" cy="1446550"/>
              <a:chOff x="1219200" y="742950"/>
              <a:chExt cx="2039094" cy="1446550"/>
            </a:xfrm>
          </p:grpSpPr>
          <p:sp>
            <p:nvSpPr>
              <p:cNvPr id="42" name="Rectangular Callout 41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1219200" y="742950"/>
                <a:ext cx="2039094" cy="144655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Pengeluaran Nota Kredit/Debit</a:t>
                </a:r>
              </a:p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(jika perlu)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Dijana berdasarkan perbezaan nilai baris caj bekalan/perkhidmatan di Invois/Invois Cukai dengan nilai tanggungan baris caj di Pesanan Kerajaan </a:t>
                </a:r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6021387" y="3714750"/>
            <a:ext cx="2817813" cy="1371600"/>
            <a:chOff x="2973387" y="742950"/>
            <a:chExt cx="2513013" cy="1371600"/>
          </a:xfrm>
        </p:grpSpPr>
        <p:sp>
          <p:nvSpPr>
            <p:cNvPr id="45" name="WordArt 19"/>
            <p:cNvSpPr>
              <a:spLocks noChangeArrowheads="1" noChangeShapeType="1" noTextEdit="1"/>
            </p:cNvSpPr>
            <p:nvPr/>
          </p:nvSpPr>
          <p:spPr bwMode="auto">
            <a:xfrm>
              <a:off x="2973387" y="819150"/>
              <a:ext cx="358775" cy="41116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en-US" sz="1100" b="1" i="1" kern="10" dirty="0">
                  <a:ln w="9360">
                    <a:solidFill>
                      <a:srgbClr val="FFFF00"/>
                    </a:solidFill>
                    <a:miter lim="800000"/>
                    <a:headEnd/>
                    <a:tailEnd/>
                  </a:ln>
                  <a:solidFill>
                    <a:srgbClr val="000000"/>
                  </a:solidFill>
                  <a:effectLst>
                    <a:outerShdw dist="17819" dir="2700000" algn="ctr" rotWithShape="0">
                      <a:srgbClr val="808080">
                        <a:alpha val="80011"/>
                      </a:srgbClr>
                    </a:outerShdw>
                  </a:effectLst>
                  <a:latin typeface="+mn-lt"/>
                  <a:cs typeface="Arial"/>
                </a:rPr>
                <a:t>9</a:t>
              </a: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3447306" y="742950"/>
              <a:ext cx="2039094" cy="1371600"/>
              <a:chOff x="1219200" y="742950"/>
              <a:chExt cx="2039094" cy="1371600"/>
            </a:xfrm>
          </p:grpSpPr>
          <p:sp>
            <p:nvSpPr>
              <p:cNvPr id="47" name="Rectangular Callout 46"/>
              <p:cNvSpPr/>
              <p:nvPr/>
            </p:nvSpPr>
            <p:spPr>
              <a:xfrm rot="10800000">
                <a:off x="1219201" y="742950"/>
                <a:ext cx="2039093" cy="1371600"/>
              </a:xfrm>
              <a:prstGeom prst="wedgeRectCallout">
                <a:avLst/>
              </a:prstGeom>
              <a:gradFill>
                <a:gsLst>
                  <a:gs pos="0">
                    <a:schemeClr val="bg1">
                      <a:lumMod val="95000"/>
                    </a:schemeClr>
                  </a:gs>
                  <a:gs pos="64999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5400000" scaled="0"/>
              </a:gradFill>
              <a:ln w="12700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sz="1100" dirty="0">
                  <a:ea typeface="Roboto Condensed" panose="020B0604020202020204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1219200" y="742950"/>
                <a:ext cx="2039094" cy="127727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 defTabSz="457200"/>
                <a:r>
                  <a:rPr lang="ms-MY" sz="1100" b="1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Arahan Bayaran dihantar ke JANM oleh Pegawai Padanan Bayaran</a:t>
                </a:r>
              </a:p>
              <a:p>
                <a:pPr marL="171450" indent="-171450" algn="ctr" defTabSz="457200">
                  <a:buFont typeface="Arial" panose="020B0604020202020204" pitchFamily="34" charset="0"/>
                  <a:buChar char="•"/>
                </a:pPr>
                <a:r>
                  <a:rPr lang="ms-MY" sz="1100" dirty="0">
                    <a:solidFill>
                      <a:sysClr val="windowText" lastClr="000000"/>
                    </a:solidFill>
                    <a:ea typeface="Roboto Condensed" panose="020B0604020202020204" charset="0"/>
                    <a:cs typeface="helvetica" panose="020B0604020202020204" pitchFamily="34" charset="0"/>
                  </a:rPr>
                  <a:t>Rujuk Garis Panduan Pelaksanaan Potongan Ke Atas Bayaran Melalui Kontrak </a:t>
                </a:r>
              </a:p>
            </p:txBody>
          </p:sp>
        </p:grpSp>
      </p:grpSp>
      <p:sp>
        <p:nvSpPr>
          <p:cNvPr id="49" name="Rounded Rectangle 48"/>
          <p:cNvSpPr/>
          <p:nvPr/>
        </p:nvSpPr>
        <p:spPr>
          <a:xfrm>
            <a:off x="6021387" y="3619348"/>
            <a:ext cx="2876560" cy="1468076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1903715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53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Padanan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Bayaran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1454825"/>
            <a:ext cx="7620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Pegawai Padanan Bayaran bertanggungjawab untuk membuat padanan bayaran ke atas dokumen Pesanan Kerajaan, Nota Penerimaan Bekalan/ Perkhidmatan dan Invois/ Invois Cukai dan seterusnya menghantar Arahan Bayaran ke Sistem JANM.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ms-MY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Peranan ini boleh dilantik di peringkat Kementerian, Kumpulan PTJ atau PTJ.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ms-MY" sz="16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ms-MY" sz="1600" dirty="0"/>
              <a:t>Pegawai Padanan Bayaran juga boleh memegang peranan sebagai  Pelulus dan Pegawai Pengesah.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1059418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Peranan Pegawai Padanan Bayaran</a:t>
            </a:r>
          </a:p>
        </p:txBody>
      </p:sp>
    </p:spTree>
    <p:extLst>
      <p:ext uri="{BB962C8B-B14F-4D97-AF65-F5344CB8AC3E}">
        <p14:creationId xmlns:p14="http://schemas.microsoft.com/office/powerpoint/2010/main" val="305045280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54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457200" y="1158954"/>
            <a:ext cx="8382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Padanan Bayaran</a:t>
            </a:r>
          </a:p>
          <a:p>
            <a:pPr marL="342900" indent="-342900">
              <a:buAutoNum type="arabicPeriod"/>
            </a:pPr>
            <a:r>
              <a:rPr lang="ms-MY" sz="1600" dirty="0"/>
              <a:t>Pegawai Padanan Bayaran</a:t>
            </a:r>
          </a:p>
          <a:p>
            <a:r>
              <a:rPr lang="ms-MY" sz="1600" dirty="0"/>
              <a:t>	Senarai Tugasan &gt; </a:t>
            </a:r>
            <a:r>
              <a:rPr lang="en-US" sz="1600" dirty="0" err="1"/>
              <a:t>Pilih</a:t>
            </a:r>
            <a:r>
              <a:rPr lang="en-US" sz="1600" dirty="0"/>
              <a:t> </a:t>
            </a:r>
            <a:r>
              <a:rPr lang="en-US" sz="1600" dirty="0" err="1"/>
              <a:t>Pesanan</a:t>
            </a:r>
            <a:r>
              <a:rPr lang="en-US" sz="1600" dirty="0"/>
              <a:t> </a:t>
            </a:r>
            <a:r>
              <a:rPr lang="en-US" sz="1600" dirty="0" err="1"/>
              <a:t>Kerajaan</a:t>
            </a:r>
            <a:r>
              <a:rPr lang="en-US" sz="1600" dirty="0"/>
              <a:t> (</a:t>
            </a:r>
            <a:r>
              <a:rPr lang="en-US" sz="1600" dirty="0" err="1"/>
              <a:t>Menunggu</a:t>
            </a:r>
            <a:r>
              <a:rPr lang="en-US" sz="1600" dirty="0"/>
              <a:t> </a:t>
            </a:r>
            <a:r>
              <a:rPr lang="en-US" sz="1600" dirty="0" err="1"/>
              <a:t>Padanan</a:t>
            </a:r>
            <a:r>
              <a:rPr lang="en-US" sz="1600" dirty="0"/>
              <a:t> </a:t>
            </a:r>
            <a:r>
              <a:rPr lang="en-US" sz="1600" dirty="0" err="1"/>
              <a:t>Bayaran</a:t>
            </a:r>
            <a:r>
              <a:rPr lang="en-US" sz="1600" dirty="0"/>
              <a:t>)</a:t>
            </a:r>
          </a:p>
          <a:p>
            <a:r>
              <a:rPr lang="ms-MY" sz="1600" dirty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457200" y="2519529"/>
            <a:ext cx="83820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dirty="0"/>
              <a:t>Tindakan</a:t>
            </a:r>
            <a:r>
              <a:rPr lang="ms-MY" sz="1800" b="1" dirty="0"/>
              <a:t> </a:t>
            </a:r>
            <a:r>
              <a:rPr lang="ms-MY" sz="1800" dirty="0"/>
              <a:t>Pegawai Padanan Bayaran</a:t>
            </a:r>
          </a:p>
          <a:p>
            <a:pPr marL="342900" indent="-342900">
              <a:buAutoNum type="arabicPeriod"/>
            </a:pPr>
            <a:endParaRPr lang="ms-MY" sz="1600" dirty="0"/>
          </a:p>
          <a:p>
            <a:pPr marL="342900" indent="-342900">
              <a:buAutoNum type="arabicPeriod"/>
            </a:pPr>
            <a:r>
              <a:rPr lang="ms-MY" sz="1600" dirty="0"/>
              <a:t>Semak maklumat umum</a:t>
            </a:r>
          </a:p>
          <a:p>
            <a:pPr marL="342900" indent="-342900">
              <a:buAutoNum type="arabicPeriod"/>
            </a:pPr>
            <a:r>
              <a:rPr lang="ms-MY" sz="1600" dirty="0"/>
              <a:t>Masukkan perihal pembayaran</a:t>
            </a:r>
          </a:p>
          <a:p>
            <a:pPr marL="342900" indent="-342900">
              <a:buAutoNum type="arabicPeriod"/>
            </a:pPr>
            <a:r>
              <a:rPr lang="ms-MY" sz="1600" dirty="0"/>
              <a:t>Semak maklumat ringkasan kod dipertanggung</a:t>
            </a:r>
          </a:p>
          <a:p>
            <a:pPr marL="342900" indent="-342900">
              <a:buAutoNum type="arabicPeriod"/>
            </a:pPr>
            <a:r>
              <a:rPr lang="ms-MY" sz="1600" dirty="0"/>
              <a:t>Masukkan potongan bayaran (CO sahaja dan Jika berkenaan)</a:t>
            </a:r>
          </a:p>
          <a:p>
            <a:pPr marL="342900" indent="-342900">
              <a:buAutoNum type="arabicPeriod"/>
            </a:pPr>
            <a:r>
              <a:rPr lang="ms-MY" sz="1600" dirty="0"/>
              <a:t>Semak ringkasan pembayaran</a:t>
            </a:r>
          </a:p>
          <a:p>
            <a:endParaRPr lang="ms-MY" sz="1600" dirty="0"/>
          </a:p>
          <a:p>
            <a:endParaRPr lang="ms-MY" sz="1600" dirty="0"/>
          </a:p>
        </p:txBody>
      </p:sp>
      <p:sp>
        <p:nvSpPr>
          <p:cNvPr id="6" name="Rectangle 5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Padanan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Bayaran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54407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55</a:t>
            </a:fld>
            <a:endParaRPr lang="en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16" y="742950"/>
            <a:ext cx="8916284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4038600" y="4114800"/>
            <a:ext cx="3200400" cy="914400"/>
          </a:xfrm>
          <a:prstGeom prst="wedgeRectCallout">
            <a:avLst>
              <a:gd name="adj1" fmla="val -17807"/>
              <a:gd name="adj2" fmla="val -117252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Memasukkan perihal pembayaran</a:t>
            </a:r>
          </a:p>
          <a:p>
            <a:pPr algn="ctr"/>
            <a:r>
              <a:rPr lang="fi-FI" b="1" dirty="0">
                <a:solidFill>
                  <a:schemeClr val="tx1"/>
                </a:solidFill>
              </a:rPr>
              <a:t>(Menjurus barang yang hendak dibuat perolehan)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Padanan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Bayaran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31699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56</a:t>
            </a:fld>
            <a:endParaRPr lang="en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29" y="514350"/>
            <a:ext cx="8803171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188428" y="3105150"/>
            <a:ext cx="1716571" cy="1371600"/>
          </a:xfrm>
          <a:prstGeom prst="wedgeRectCallout">
            <a:avLst>
              <a:gd name="adj1" fmla="val 88198"/>
              <a:gd name="adj2" fmla="val -15774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Semak maklumat Kuantiti dan Amaun, kod dipertanggung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Padanan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Bayaran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3" name="Explosion 1 2"/>
          <p:cNvSpPr/>
          <p:nvPr/>
        </p:nvSpPr>
        <p:spPr>
          <a:xfrm>
            <a:off x="685800" y="666750"/>
            <a:ext cx="5410200" cy="2209800"/>
          </a:xfrm>
          <a:prstGeom prst="irregularSeal1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ms-MY" sz="3200" b="1" dirty="0">
                <a:solidFill>
                  <a:srgbClr val="FF0000"/>
                </a:solidFill>
              </a:rPr>
              <a:t>Sila Semak !!!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981200" y="1962150"/>
            <a:ext cx="7010400" cy="1371600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8" name="Rounded Rectangle 7"/>
          <p:cNvSpPr/>
          <p:nvPr/>
        </p:nvSpPr>
        <p:spPr>
          <a:xfrm>
            <a:off x="2057400" y="3486150"/>
            <a:ext cx="6934200" cy="1371600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02654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7" grpId="0" animBg="1"/>
      <p:bldP spid="8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57</a:t>
            </a:fld>
            <a:endParaRPr lang="en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55411"/>
            <a:ext cx="8915400" cy="2987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4343400" y="3990560"/>
            <a:ext cx="2590800" cy="914400"/>
          </a:xfrm>
          <a:prstGeom prst="wedgeRectCallout">
            <a:avLst>
              <a:gd name="adj1" fmla="val 8019"/>
              <a:gd name="adj2" fmla="val -94381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Memasukkan maklumat potongan (jika berkenaan)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Padanan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Bayaran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76200" y="3714750"/>
            <a:ext cx="2590800" cy="914400"/>
          </a:xfrm>
          <a:prstGeom prst="wedgeRectCallout">
            <a:avLst>
              <a:gd name="adj1" fmla="val 31804"/>
              <a:gd name="adj2" fmla="val -155251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Baca panduan potongan bayaran</a:t>
            </a:r>
            <a:endParaRPr lang="ms-MY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99801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58</a:t>
            </a:fld>
            <a:endParaRPr lang="en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590550"/>
            <a:ext cx="8915400" cy="4277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ular Callout 3"/>
          <p:cNvSpPr/>
          <p:nvPr/>
        </p:nvSpPr>
        <p:spPr>
          <a:xfrm>
            <a:off x="6397388" y="2687745"/>
            <a:ext cx="2137012" cy="914400"/>
          </a:xfrm>
          <a:prstGeom prst="wedgeRectCallout">
            <a:avLst>
              <a:gd name="adj1" fmla="val -74771"/>
              <a:gd name="adj2" fmla="val -18262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Semakan maklumat ringkasan bayaran</a:t>
            </a:r>
            <a:endParaRPr lang="ms-MY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Padanan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Bayaran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0387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59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Audit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742950"/>
            <a:ext cx="838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Audit</a:t>
            </a:r>
          </a:p>
          <a:p>
            <a:pPr marL="342900" indent="-342900">
              <a:buAutoNum type="arabicPeriod"/>
            </a:pPr>
            <a:endParaRPr lang="ms-MY" sz="1600" dirty="0"/>
          </a:p>
          <a:p>
            <a:pPr marL="342900" indent="-342900">
              <a:buAutoNum type="arabicPeriod"/>
            </a:pPr>
            <a:r>
              <a:rPr lang="ms-MY" sz="1600" dirty="0"/>
              <a:t>Navigasi</a:t>
            </a:r>
          </a:p>
          <a:p>
            <a:r>
              <a:rPr lang="ms-MY" sz="1600" dirty="0"/>
              <a:t>	Aplikasi Saya &gt; Audit &gt; Carian Pemenuhan</a:t>
            </a:r>
          </a:p>
          <a:p>
            <a:pPr marL="342900" indent="-342900">
              <a:buAutoNum type="arabicPeriod"/>
            </a:pPr>
            <a:endParaRPr lang="ms-MY" sz="1600" dirty="0"/>
          </a:p>
          <a:p>
            <a:r>
              <a:rPr lang="ms-MY" sz="1600" dirty="0"/>
              <a:t>2.    Butiran Diari Pengesanan</a:t>
            </a:r>
          </a:p>
          <a:p>
            <a:r>
              <a:rPr lang="ms-MY" sz="1600" dirty="0"/>
              <a:t>	(Hasil Carian) Pilihan &gt; Papar &gt; Diari Pengesanan</a:t>
            </a:r>
          </a:p>
          <a:p>
            <a:endParaRPr lang="ms-MY" sz="1600" dirty="0"/>
          </a:p>
          <a:p>
            <a:pPr marL="347663" indent="-347663">
              <a:buFont typeface="+mj-lt"/>
              <a:buAutoNum type="arabicPeriod"/>
            </a:pPr>
            <a:endParaRPr lang="en-US" sz="1600" dirty="0"/>
          </a:p>
          <a:p>
            <a:r>
              <a:rPr lang="ms-MY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4599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457200" y="895350"/>
            <a:ext cx="82296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Mencipta Permintaan Kontrak (CR)</a:t>
            </a:r>
          </a:p>
          <a:p>
            <a:pPr marL="342900" indent="-342900">
              <a:buAutoNum type="arabicPeriod"/>
            </a:pPr>
            <a:r>
              <a:rPr lang="ms-MY" sz="1600" dirty="0"/>
              <a:t>Kaedah Carian Katalog</a:t>
            </a:r>
          </a:p>
          <a:p>
            <a:r>
              <a:rPr lang="ms-MY" sz="1600" dirty="0"/>
              <a:t>	Aplikasi Saya &gt; Pembelian Terus &gt; </a:t>
            </a:r>
            <a:r>
              <a:rPr lang="en-US" sz="1600" dirty="0"/>
              <a:t>Carian </a:t>
            </a:r>
            <a:r>
              <a:rPr lang="en-US" sz="1600" dirty="0" err="1"/>
              <a:t>Katalog</a:t>
            </a:r>
            <a:endParaRPr lang="en-US" sz="1600" dirty="0"/>
          </a:p>
          <a:p>
            <a:r>
              <a:rPr lang="ms-MY" sz="1600" dirty="0"/>
              <a:t> </a:t>
            </a:r>
          </a:p>
          <a:p>
            <a:r>
              <a:rPr lang="ms-MY" sz="1600" dirty="0"/>
              <a:t>2.   Kaedah Senarai Kontrak</a:t>
            </a:r>
          </a:p>
          <a:p>
            <a:pPr lvl="1"/>
            <a:r>
              <a:rPr lang="ms-MY" sz="1600" dirty="0"/>
              <a:t>	Aplikasi Saya &gt; Pemenuhan &gt; Senarai Kontrak</a:t>
            </a:r>
          </a:p>
          <a:p>
            <a:endParaRPr lang="ms-MY" sz="1600" dirty="0"/>
          </a:p>
          <a:p>
            <a:r>
              <a:rPr lang="ms-MY" sz="1800" b="1" dirty="0"/>
              <a:t>Mencipta Permintaan Pembelian (PR)</a:t>
            </a:r>
          </a:p>
          <a:p>
            <a:endParaRPr lang="ms-MY" sz="1600" dirty="0"/>
          </a:p>
          <a:p>
            <a:r>
              <a:rPr lang="en-US" sz="1800" dirty="0"/>
              <a:t>Nota </a:t>
            </a:r>
            <a:r>
              <a:rPr lang="en-US" sz="1800" dirty="0" err="1"/>
              <a:t>Minta</a:t>
            </a:r>
            <a:r>
              <a:rPr lang="en-US" sz="1800" dirty="0"/>
              <a:t> (DP) : </a:t>
            </a:r>
            <a:r>
              <a:rPr lang="en-US" sz="1600" dirty="0" err="1"/>
              <a:t>Senarai</a:t>
            </a:r>
            <a:r>
              <a:rPr lang="en-US" sz="1600" dirty="0"/>
              <a:t> </a:t>
            </a:r>
            <a:r>
              <a:rPr lang="en-US" sz="1600" dirty="0" err="1"/>
              <a:t>Tugasan</a:t>
            </a:r>
            <a:r>
              <a:rPr lang="en-US" sz="1600" dirty="0"/>
              <a:t> &gt; </a:t>
            </a:r>
            <a:r>
              <a:rPr lang="en-US" sz="1600" dirty="0" err="1"/>
              <a:t>Pilih</a:t>
            </a:r>
            <a:r>
              <a:rPr lang="en-US" sz="1600" dirty="0"/>
              <a:t> Nota </a:t>
            </a:r>
            <a:r>
              <a:rPr lang="en-US" sz="1600" dirty="0" err="1"/>
              <a:t>Minta</a:t>
            </a:r>
            <a:r>
              <a:rPr lang="en-US" sz="1600" dirty="0"/>
              <a:t> (</a:t>
            </a:r>
            <a:r>
              <a:rPr lang="en-US" sz="1600" dirty="0" err="1"/>
              <a:t>Menunggu</a:t>
            </a:r>
            <a:r>
              <a:rPr lang="en-US" sz="1600" dirty="0"/>
              <a:t> </a:t>
            </a:r>
            <a:r>
              <a:rPr lang="en-US" sz="1600" dirty="0" err="1"/>
              <a:t>Penciptaan</a:t>
            </a:r>
            <a:r>
              <a:rPr lang="en-US" sz="1600" dirty="0"/>
              <a:t> </a:t>
            </a:r>
            <a:r>
              <a:rPr lang="en-US" sz="1600" dirty="0" err="1"/>
              <a:t>Permintaan</a:t>
            </a:r>
            <a:r>
              <a:rPr lang="en-US" sz="1600" dirty="0"/>
              <a:t> </a:t>
            </a:r>
            <a:r>
              <a:rPr lang="en-US" sz="1600" dirty="0" err="1"/>
              <a:t>Pembelian</a:t>
            </a:r>
            <a:r>
              <a:rPr lang="en-US" sz="1600" dirty="0"/>
              <a:t>)</a:t>
            </a:r>
            <a:endParaRPr lang="ms-MY" sz="1600" dirty="0"/>
          </a:p>
        </p:txBody>
      </p:sp>
      <p:sp>
        <p:nvSpPr>
          <p:cNvPr id="6" name="Rectangle 5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Penyediaan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Permintaan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Kontrak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Pembelian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03343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60</a:t>
            </a:fld>
            <a:endParaRPr lang="en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66750"/>
            <a:ext cx="8382000" cy="4041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Audit</a:t>
            </a:r>
          </a:p>
        </p:txBody>
      </p:sp>
    </p:spTree>
    <p:extLst>
      <p:ext uri="{BB962C8B-B14F-4D97-AF65-F5344CB8AC3E}">
        <p14:creationId xmlns:p14="http://schemas.microsoft.com/office/powerpoint/2010/main" val="3977110519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61</a:t>
            </a:fld>
            <a:endParaRPr lang="en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494304"/>
              </p:ext>
            </p:extLst>
          </p:nvPr>
        </p:nvGraphicFramePr>
        <p:xfrm>
          <a:off x="1530350" y="742950"/>
          <a:ext cx="5937250" cy="3767138"/>
        </p:xfrm>
        <a:graphic>
          <a:graphicData uri="http://schemas.openxmlformats.org/drawingml/2006/table">
            <a:tbl>
              <a:tblPr firstRow="1" firstCol="1" bandRow="1">
                <a:tableStyleId>{CEA68E1B-5897-4760-9EFE-E566FA1E303F}</a:tableStyleId>
              </a:tblPr>
              <a:tblGrid>
                <a:gridCol w="2067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96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Peranan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Diari Pengesanan yang boleh dijana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Peminta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Pesanan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Kerajaan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ii.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Permintaan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Pembelian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iii.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Pesanan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Penghantaran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iv. Nota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Penerimaan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Bekalan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Perkhidmatan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Invois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vi. Nota Debit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vii. Nota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Kredit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viii.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Arahan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Untuk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Memberhentikan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Bekalan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Perkhidmatan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ix.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Padanan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Pembayaran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Pelulus Pemenuhan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Pesanan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Kerajaan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ii.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Permintaan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Pembelian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iii.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Pesanan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Penghantaran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iv. Nota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Penerimaan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Bekalan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Perkhidmatan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Invois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vi. Nota Debit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vii. Nota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Kredit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viii.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Arahan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Untuk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Memberhentikan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Bekalan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Perkhidmatan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ix.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Padanan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Pembayaran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Paparan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Audit</a:t>
            </a:r>
          </a:p>
        </p:txBody>
      </p:sp>
    </p:spTree>
    <p:extLst>
      <p:ext uri="{BB962C8B-B14F-4D97-AF65-F5344CB8AC3E}">
        <p14:creationId xmlns:p14="http://schemas.microsoft.com/office/powerpoint/2010/main" val="320538762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62</a:t>
            </a:fld>
            <a:endParaRPr lang="en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965526"/>
              </p:ext>
            </p:extLst>
          </p:nvPr>
        </p:nvGraphicFramePr>
        <p:xfrm>
          <a:off x="1530350" y="785811"/>
          <a:ext cx="5937250" cy="3767139"/>
        </p:xfrm>
        <a:graphic>
          <a:graphicData uri="http://schemas.openxmlformats.org/drawingml/2006/table">
            <a:tbl>
              <a:tblPr firstRow="1" firstCol="1" bandRow="1">
                <a:tableStyleId>{CEA68E1B-5897-4760-9EFE-E566FA1E303F}</a:tableStyleId>
              </a:tblPr>
              <a:tblGrid>
                <a:gridCol w="20675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96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Peranan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Diari Pengesanan yang boleh dijana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effectLst/>
                        </a:rPr>
                        <a:t>Penerima</a:t>
                      </a:r>
                      <a:r>
                        <a:rPr lang="en-US" sz="1100" dirty="0">
                          <a:effectLst/>
                        </a:rPr>
                        <a:t> </a:t>
                      </a:r>
                      <a:r>
                        <a:rPr lang="en-US" sz="1100" dirty="0" err="1">
                          <a:effectLst/>
                        </a:rPr>
                        <a:t>Barang</a:t>
                      </a:r>
                      <a:r>
                        <a:rPr lang="en-US" sz="1100" dirty="0">
                          <a:effectLst/>
                        </a:rPr>
                        <a:t>/</a:t>
                      </a:r>
                      <a:r>
                        <a:rPr lang="en-US" sz="1100" dirty="0" err="1">
                          <a:effectLst/>
                        </a:rPr>
                        <a:t>Perkhidmatan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Pesanan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Kerajaan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ii.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Pesanan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Penghantaran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iii. Nota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Penerimaan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Bekalan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Perkhidmatan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iv.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Arahan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Untuk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Memberhentikan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Bekalan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Perkhidmatan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Pegawai Pengesah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Pesanan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Kerajaan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ii.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Pesanan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Penghantaran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iii. Nota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Penerimaan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Bekalan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Perkhidmatan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iv.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Arahan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Untuk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Memberhentikan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Bekalan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Perkhidmatan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Pegawai Padanan Bayaran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i-FI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i. Pesanan Kerajaan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fi-FI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ii. Padanan Pembayaran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Pembekal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Pesanan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Kerajaan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ii.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Pesanan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Penghantaran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iii. Nota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Penerimaan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Bekalan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Perkhidmatan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iv.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Invois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v. Nota Debit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vi. Nota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Kredit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vii.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Arahan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Untuk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Memberhentikan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Bekalan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en-US" sz="1100" b="1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Perkhidmatan</a:t>
                      </a:r>
                      <a:r>
                        <a:rPr lang="en-US" sz="11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lvl="0" indent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en-US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Paparan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Audit</a:t>
            </a:r>
          </a:p>
        </p:txBody>
      </p:sp>
    </p:spTree>
    <p:extLst>
      <p:ext uri="{BB962C8B-B14F-4D97-AF65-F5344CB8AC3E}">
        <p14:creationId xmlns:p14="http://schemas.microsoft.com/office/powerpoint/2010/main" val="48687757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63</a:t>
            </a:fld>
            <a:endParaRPr lang="en"/>
          </a:p>
        </p:txBody>
      </p:sp>
      <p:sp>
        <p:nvSpPr>
          <p:cNvPr id="5" name="Rectangle 4"/>
          <p:cNvSpPr/>
          <p:nvPr/>
        </p:nvSpPr>
        <p:spPr>
          <a:xfrm>
            <a:off x="457200" y="1809750"/>
            <a:ext cx="8382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Senarai Penyelenggaraan Pemenuhan</a:t>
            </a:r>
          </a:p>
          <a:p>
            <a:endParaRPr lang="ms-MY" sz="1800" b="1" dirty="0"/>
          </a:p>
          <a:p>
            <a:r>
              <a:rPr lang="ms-MY" sz="1800" b="1" dirty="0"/>
              <a:t>Batal keseluruhan</a:t>
            </a:r>
          </a:p>
          <a:p>
            <a:pPr marL="342900" indent="-342900">
              <a:buAutoNum type="arabicPeriod"/>
            </a:pPr>
            <a:r>
              <a:rPr lang="ms-MY" sz="1600" dirty="0">
                <a:hlinkClick r:id="rId3" action="ppaction://hlinksldjump"/>
              </a:rPr>
              <a:t>Pembatalan Pesanan Kerajaan</a:t>
            </a:r>
            <a:endParaRPr lang="ms-MY" sz="1600" dirty="0"/>
          </a:p>
          <a:p>
            <a:endParaRPr lang="ms-MY" sz="1600" dirty="0"/>
          </a:p>
          <a:p>
            <a:r>
              <a:rPr lang="ms-MY" sz="1800" b="1" dirty="0"/>
              <a:t>Batal dokumen sahaja</a:t>
            </a:r>
          </a:p>
          <a:p>
            <a:pPr marL="342900" indent="-342900">
              <a:buAutoNum type="arabicPeriod"/>
            </a:pPr>
            <a:r>
              <a:rPr lang="ms-MY" sz="1600" dirty="0">
                <a:hlinkClick r:id="rId4" action="ppaction://hlinksldjump"/>
              </a:rPr>
              <a:t>Kemaskini Pesanan Penghantaran</a:t>
            </a:r>
            <a:endParaRPr lang="ms-MY" sz="1600" dirty="0"/>
          </a:p>
          <a:p>
            <a:pPr marL="342900" indent="-342900">
              <a:buAutoNum type="arabicPeriod"/>
            </a:pPr>
            <a:r>
              <a:rPr lang="ms-MY" sz="1600" dirty="0">
                <a:hlinkClick r:id="rId5" action="ppaction://hlinksldjump"/>
              </a:rPr>
              <a:t>Pembatalan Pesanan Penghantaran</a:t>
            </a:r>
            <a:endParaRPr lang="ms-MY" sz="1600" dirty="0"/>
          </a:p>
          <a:p>
            <a:pPr marL="342900" indent="-342900">
              <a:buAutoNum type="arabicPeriod"/>
            </a:pPr>
            <a:r>
              <a:rPr lang="ms-MY" sz="1600" dirty="0">
                <a:hlinkClick r:id="rId6" action="ppaction://hlinksldjump"/>
              </a:rPr>
              <a:t>Pembatalan Nota Penerimaan Bekalan/Perkhidmatan</a:t>
            </a:r>
            <a:endParaRPr lang="ms-MY" sz="1600" dirty="0"/>
          </a:p>
          <a:p>
            <a:pPr marL="342900" indent="-342900">
              <a:buAutoNum type="arabicPeriod"/>
            </a:pPr>
            <a:r>
              <a:rPr lang="ms-MY" sz="1600" dirty="0">
                <a:hlinkClick r:id="rId7" action="ppaction://hlinksldjump"/>
              </a:rPr>
              <a:t>Kemaskini Invois </a:t>
            </a:r>
            <a:endParaRPr lang="ms-MY" sz="1600" dirty="0"/>
          </a:p>
          <a:p>
            <a:pPr marL="342900" indent="-342900">
              <a:buFontTx/>
              <a:buAutoNum type="arabicPeriod"/>
            </a:pPr>
            <a:r>
              <a:rPr lang="ms-MY" sz="1600" dirty="0">
                <a:hlinkClick r:id="rId8" action="ppaction://hlinksldjump"/>
              </a:rPr>
              <a:t>Pembatalan Invois </a:t>
            </a:r>
            <a:endParaRPr lang="ms-MY" sz="1600" dirty="0"/>
          </a:p>
          <a:p>
            <a:pPr marL="342900" indent="-342900">
              <a:buAutoNum type="arabicPeriod"/>
            </a:pPr>
            <a:endParaRPr lang="ms-MY" sz="1600" dirty="0"/>
          </a:p>
        </p:txBody>
      </p:sp>
      <p:sp>
        <p:nvSpPr>
          <p:cNvPr id="6" name="Rectangle 5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Penyelenggaraan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Pemenuhan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047750"/>
            <a:ext cx="838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600" b="1" dirty="0"/>
              <a:t>Tujuan</a:t>
            </a:r>
          </a:p>
          <a:p>
            <a:pPr marL="685800"/>
            <a:r>
              <a:rPr lang="en-US" sz="1600" dirty="0" err="1"/>
              <a:t>Membatalkan</a:t>
            </a:r>
            <a:r>
              <a:rPr lang="en-US" sz="1600" dirty="0"/>
              <a:t> </a:t>
            </a:r>
            <a:r>
              <a:rPr lang="en-US" sz="1600" dirty="0" err="1"/>
              <a:t>dokumen</a:t>
            </a:r>
            <a:r>
              <a:rPr lang="en-US" sz="1600" dirty="0"/>
              <a:t> </a:t>
            </a:r>
            <a:r>
              <a:rPr lang="en-US" sz="1600" dirty="0" err="1"/>
              <a:t>atas</a:t>
            </a:r>
            <a:r>
              <a:rPr lang="en-US" sz="1600" dirty="0"/>
              <a:t> </a:t>
            </a:r>
            <a:r>
              <a:rPr lang="en-US" sz="1600" dirty="0" err="1"/>
              <a:t>sebab-sebab</a:t>
            </a:r>
            <a:r>
              <a:rPr lang="en-US" sz="1600" dirty="0"/>
              <a:t> yang </a:t>
            </a:r>
            <a:r>
              <a:rPr lang="en-US" sz="1600" dirty="0" err="1"/>
              <a:t>munasabah</a:t>
            </a:r>
            <a:endParaRPr lang="en-US" sz="1600" dirty="0"/>
          </a:p>
          <a:p>
            <a:r>
              <a:rPr lang="ms-MY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4801157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64</a:t>
            </a:fld>
            <a:endParaRPr lang="en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08" y="1047750"/>
            <a:ext cx="8643192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Penyelenggaraan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Pemenuhan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666750"/>
            <a:ext cx="8382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600" b="1" dirty="0"/>
              <a:t>Sampel Kes (perlu pembatalan)</a:t>
            </a:r>
            <a:r>
              <a:rPr lang="ms-MY" sz="1600" dirty="0"/>
              <a:t>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08" y="2952750"/>
            <a:ext cx="8643192" cy="2133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Rounded Rectangle 6"/>
          <p:cNvSpPr/>
          <p:nvPr/>
        </p:nvSpPr>
        <p:spPr>
          <a:xfrm>
            <a:off x="3429000" y="971550"/>
            <a:ext cx="2057400" cy="381000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8" name="Rounded Rectangle 7"/>
          <p:cNvSpPr/>
          <p:nvPr/>
        </p:nvSpPr>
        <p:spPr>
          <a:xfrm>
            <a:off x="5105400" y="3867150"/>
            <a:ext cx="3657600" cy="1219200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9" name="Rounded Rectangle 8"/>
          <p:cNvSpPr/>
          <p:nvPr/>
        </p:nvSpPr>
        <p:spPr>
          <a:xfrm>
            <a:off x="5791200" y="1962150"/>
            <a:ext cx="3048000" cy="914400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10" name="Rounded Rectangle 9"/>
          <p:cNvSpPr/>
          <p:nvPr/>
        </p:nvSpPr>
        <p:spPr>
          <a:xfrm>
            <a:off x="762000" y="2946952"/>
            <a:ext cx="2590800" cy="381000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049237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65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1.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Pembatalan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Pesanan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Kerajaan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58954"/>
            <a:ext cx="838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ms-MY" sz="1600" dirty="0"/>
              <a:t>Pelulus Pemenuhan</a:t>
            </a:r>
          </a:p>
          <a:p>
            <a:pPr marL="685800"/>
            <a:r>
              <a:rPr lang="ms-MY" sz="1600" dirty="0"/>
              <a:t>Aplikasi Saya &gt; Pemenuhan &gt; Penyelenggaraan Pemenuhan &gt; Carian Dokumen</a:t>
            </a:r>
          </a:p>
          <a:p>
            <a:pPr marL="685800"/>
            <a:r>
              <a:rPr lang="ms-MY" sz="1600" dirty="0"/>
              <a:t>Jenis Dokumen : Pesanan Kerajaan</a:t>
            </a:r>
            <a:endParaRPr lang="en-US" sz="1600" dirty="0"/>
          </a:p>
          <a:p>
            <a:r>
              <a:rPr lang="ms-MY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699190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66</a:t>
            </a:fld>
            <a:endParaRPr lang="en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97354"/>
            <a:ext cx="8915400" cy="4688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1.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Pembatalan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Pesanan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Kerajaan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097552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67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2.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Kemaskini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Pesanan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Penghantaran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58954"/>
            <a:ext cx="83820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ms-MY" sz="1800" b="1" dirty="0"/>
          </a:p>
          <a:p>
            <a:pPr marL="342900" indent="-342900">
              <a:buAutoNum type="arabicPeriod"/>
            </a:pPr>
            <a:r>
              <a:rPr lang="ms-MY" sz="1600" dirty="0"/>
              <a:t>Pembekal</a:t>
            </a:r>
          </a:p>
          <a:p>
            <a:pPr marL="685800"/>
            <a:r>
              <a:rPr lang="ms-MY" sz="1600" dirty="0"/>
              <a:t>Aplikasi Saya &gt; Pemenuhan &gt; Penyelenggaraan Pemenuhan &gt; Carian Dokumen</a:t>
            </a:r>
          </a:p>
          <a:p>
            <a:pPr marL="685800"/>
            <a:r>
              <a:rPr lang="ms-MY" sz="1600" dirty="0"/>
              <a:t>Jenis Dokumen : Pesanan Penghantaran</a:t>
            </a:r>
            <a:endParaRPr lang="en-US" sz="1600" dirty="0"/>
          </a:p>
          <a:p>
            <a:pPr marL="342900" indent="-342900">
              <a:buAutoNum type="arabicPeriod"/>
            </a:pPr>
            <a:endParaRPr lang="ms-MY" sz="1600" dirty="0"/>
          </a:p>
          <a:p>
            <a:r>
              <a:rPr lang="ms-MY" sz="1600" dirty="0"/>
              <a:t>2.   Aliran Proses</a:t>
            </a:r>
          </a:p>
          <a:p>
            <a:pPr marL="685800"/>
            <a:r>
              <a:rPr lang="ms-MY" sz="1600" dirty="0"/>
              <a:t>Pembekal &gt; Pelulus Pemenuhan</a:t>
            </a:r>
          </a:p>
          <a:p>
            <a:r>
              <a:rPr lang="ms-MY" sz="1600" dirty="0"/>
              <a:t> </a:t>
            </a:r>
          </a:p>
          <a:p>
            <a:r>
              <a:rPr lang="ms-MY" sz="1600" dirty="0"/>
              <a:t>3.   Skop pengemaskinian</a:t>
            </a:r>
          </a:p>
          <a:p>
            <a:pPr marL="685800"/>
            <a:r>
              <a:rPr lang="ms-MY" sz="1600" dirty="0"/>
              <a:t>Nombor Pesanan Penghantaran (Pembekal)</a:t>
            </a:r>
          </a:p>
          <a:p>
            <a:endParaRPr lang="ms-MY" sz="1600" dirty="0"/>
          </a:p>
        </p:txBody>
      </p:sp>
    </p:spTree>
    <p:extLst>
      <p:ext uri="{BB962C8B-B14F-4D97-AF65-F5344CB8AC3E}">
        <p14:creationId xmlns:p14="http://schemas.microsoft.com/office/powerpoint/2010/main" val="141485501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68</a:t>
            </a:fld>
            <a:endParaRPr lang="en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1950"/>
            <a:ext cx="7729884" cy="46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2.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Kemaskini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Pesanan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Penghantaran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856916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69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3.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Pembatalan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Pesanan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Penghantaran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58954"/>
            <a:ext cx="83820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ms-MY" sz="1800" b="1" dirty="0"/>
          </a:p>
          <a:p>
            <a:pPr marL="342900" indent="-342900">
              <a:buAutoNum type="arabicPeriod"/>
            </a:pPr>
            <a:r>
              <a:rPr lang="ms-MY" sz="1600" dirty="0"/>
              <a:t>Pembekal</a:t>
            </a:r>
          </a:p>
          <a:p>
            <a:pPr marL="685800"/>
            <a:r>
              <a:rPr lang="ms-MY" sz="1600" dirty="0"/>
              <a:t>Aplikasi Saya &gt; Pemenuhan &gt; Penyelenggaraan Pemenuhan &gt; Carian Dokumen</a:t>
            </a:r>
          </a:p>
          <a:p>
            <a:pPr marL="685800"/>
            <a:r>
              <a:rPr lang="ms-MY" sz="1600" dirty="0"/>
              <a:t>Jenis Dokumen : Pesanan Penghantaran</a:t>
            </a:r>
            <a:endParaRPr lang="en-US" sz="1600" dirty="0"/>
          </a:p>
          <a:p>
            <a:pPr marL="342900" indent="-342900">
              <a:buAutoNum type="arabicPeriod"/>
            </a:pPr>
            <a:endParaRPr lang="ms-MY" sz="1600" dirty="0"/>
          </a:p>
          <a:p>
            <a:r>
              <a:rPr lang="ms-MY" sz="1600" dirty="0"/>
              <a:t>2.   Aliran Proses</a:t>
            </a:r>
          </a:p>
          <a:p>
            <a:pPr marL="685800"/>
            <a:r>
              <a:rPr lang="ms-MY" sz="1600" dirty="0"/>
              <a:t>Pembekal &gt; Pelulus Pemenuhan</a:t>
            </a:r>
          </a:p>
          <a:p>
            <a:r>
              <a:rPr lang="ms-MY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13867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  <p:sp>
        <p:nvSpPr>
          <p:cNvPr id="4" name="Rectangle 3"/>
          <p:cNvSpPr/>
          <p:nvPr/>
        </p:nvSpPr>
        <p:spPr>
          <a:xfrm>
            <a:off x="457200" y="691575"/>
            <a:ext cx="7696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ms-MY" sz="1600" dirty="0"/>
              <a:t>Kaedah </a:t>
            </a:r>
            <a:r>
              <a:rPr lang="en-US" sz="1600" dirty="0"/>
              <a:t>Carian </a:t>
            </a:r>
            <a:r>
              <a:rPr lang="en-US" sz="1600" dirty="0" err="1"/>
              <a:t>Katalog</a:t>
            </a:r>
            <a:endParaRPr lang="en-US" sz="1600" dirty="0"/>
          </a:p>
          <a:p>
            <a:r>
              <a:rPr lang="ms-MY" sz="1600" dirty="0"/>
              <a:t>	Aplikasi Saya &gt; Pembelian Terus &gt; </a:t>
            </a:r>
            <a:r>
              <a:rPr lang="en-US" sz="1600" dirty="0"/>
              <a:t>Carian </a:t>
            </a:r>
            <a:r>
              <a:rPr lang="en-US" sz="1600" dirty="0" err="1"/>
              <a:t>Katalog</a:t>
            </a:r>
            <a:endParaRPr lang="en-US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8" y="1400175"/>
            <a:ext cx="9077325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Mencipta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Permintaan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Kontrak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(CR)</a:t>
            </a:r>
          </a:p>
        </p:txBody>
      </p:sp>
    </p:spTree>
    <p:extLst>
      <p:ext uri="{BB962C8B-B14F-4D97-AF65-F5344CB8AC3E}">
        <p14:creationId xmlns:p14="http://schemas.microsoft.com/office/powerpoint/2010/main" val="3626524158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70</a:t>
            </a:fld>
            <a:endParaRPr lang="en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4989"/>
            <a:ext cx="8077200" cy="4798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3.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Pembatalan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Pesanan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Penghantaran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15622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71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4.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Pembatalan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Nota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Penerimaan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</a:p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Bekalan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Perkhidmatan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58954"/>
            <a:ext cx="8382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ms-MY" sz="1800" b="1" dirty="0"/>
          </a:p>
          <a:p>
            <a:pPr marL="342900" indent="-342900">
              <a:buAutoNum type="arabicPeriod"/>
            </a:pPr>
            <a:r>
              <a:rPr lang="ms-MY" sz="1600" dirty="0"/>
              <a:t>Pelulus Pemenuhan</a:t>
            </a:r>
          </a:p>
          <a:p>
            <a:pPr marL="685800"/>
            <a:r>
              <a:rPr lang="ms-MY" sz="1600" dirty="0"/>
              <a:t>Aplikasi Saya &gt; Pemenuhan &gt; Penyelenggaraan Pemenuhan &gt; Carian Dokumen</a:t>
            </a:r>
          </a:p>
          <a:p>
            <a:pPr marL="685800"/>
            <a:r>
              <a:rPr lang="ms-MY" sz="1600" dirty="0"/>
              <a:t>Jenis Dokumen : </a:t>
            </a:r>
            <a:r>
              <a:rPr lang="en-US" sz="1600" dirty="0"/>
              <a:t>Nota </a:t>
            </a:r>
            <a:r>
              <a:rPr lang="en-US" sz="1600" dirty="0" err="1"/>
              <a:t>Penerimaan</a:t>
            </a:r>
            <a:r>
              <a:rPr lang="en-US" sz="1600" dirty="0"/>
              <a:t> </a:t>
            </a:r>
            <a:r>
              <a:rPr lang="en-US" sz="1600" dirty="0" err="1"/>
              <a:t>Bekalan</a:t>
            </a:r>
            <a:r>
              <a:rPr lang="en-US" sz="1600" dirty="0"/>
              <a:t>/ </a:t>
            </a:r>
            <a:r>
              <a:rPr lang="en-US" sz="1600" dirty="0" err="1"/>
              <a:t>Perkhidmatan</a:t>
            </a:r>
            <a:endParaRPr lang="en-US" sz="1600" dirty="0"/>
          </a:p>
          <a:p>
            <a:pPr marL="342900" indent="-342900">
              <a:buAutoNum type="arabicPeriod"/>
            </a:pPr>
            <a:endParaRPr lang="ms-MY" sz="1600" dirty="0"/>
          </a:p>
          <a:p>
            <a:r>
              <a:rPr lang="ms-MY" sz="1600" dirty="0"/>
              <a:t>2.   Aliran Proses</a:t>
            </a:r>
          </a:p>
          <a:p>
            <a:pPr marL="685800"/>
            <a:r>
              <a:rPr lang="ms-MY" sz="1600" dirty="0"/>
              <a:t>Pelulus Pemenuhan &gt; Lulus</a:t>
            </a:r>
          </a:p>
        </p:txBody>
      </p:sp>
    </p:spTree>
    <p:extLst>
      <p:ext uri="{BB962C8B-B14F-4D97-AF65-F5344CB8AC3E}">
        <p14:creationId xmlns:p14="http://schemas.microsoft.com/office/powerpoint/2010/main" val="1690254886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72</a:t>
            </a:fld>
            <a:endParaRPr lang="en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27" y="361950"/>
            <a:ext cx="7379873" cy="469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4.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Pembatalan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Nota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Penerimaan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</a:p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Bekalan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/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Perkhidmatan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3197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73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5.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Kemaskini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Invois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58954"/>
            <a:ext cx="8382000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ms-MY" sz="1800" b="1" dirty="0"/>
          </a:p>
          <a:p>
            <a:pPr marL="342900" indent="-342900">
              <a:buAutoNum type="arabicPeriod"/>
            </a:pPr>
            <a:r>
              <a:rPr lang="ms-MY" sz="1600" dirty="0"/>
              <a:t>Pembekal</a:t>
            </a:r>
          </a:p>
          <a:p>
            <a:pPr marL="685800"/>
            <a:r>
              <a:rPr lang="ms-MY" sz="1600" dirty="0"/>
              <a:t>Aplikasi Saya &gt; Pemenuhan &gt; Penyelenggaraan Pemenuhan &gt; Carian Dokumen</a:t>
            </a:r>
          </a:p>
          <a:p>
            <a:pPr marL="685800"/>
            <a:r>
              <a:rPr lang="ms-MY" sz="1600" dirty="0"/>
              <a:t>Jenis Dokumen : </a:t>
            </a:r>
            <a:r>
              <a:rPr lang="en-US" sz="1600" dirty="0" err="1"/>
              <a:t>Invois</a:t>
            </a:r>
            <a:endParaRPr lang="en-US" sz="1600" dirty="0"/>
          </a:p>
          <a:p>
            <a:pPr marL="342900" indent="-342900">
              <a:buAutoNum type="arabicPeriod"/>
            </a:pPr>
            <a:endParaRPr lang="ms-MY" sz="1600" dirty="0"/>
          </a:p>
          <a:p>
            <a:r>
              <a:rPr lang="ms-MY" sz="1600" dirty="0"/>
              <a:t>2.   Aliran Proses</a:t>
            </a:r>
          </a:p>
          <a:p>
            <a:pPr marL="685800"/>
            <a:r>
              <a:rPr lang="ms-MY" sz="1600" dirty="0"/>
              <a:t>Pembekal &gt; Pelulus Pemenuhan</a:t>
            </a:r>
          </a:p>
          <a:p>
            <a:endParaRPr lang="ms-MY" sz="1600" dirty="0"/>
          </a:p>
          <a:p>
            <a:r>
              <a:rPr lang="ms-MY" sz="1600" dirty="0"/>
              <a:t>3.   Skop pengemaskinian</a:t>
            </a:r>
          </a:p>
          <a:p>
            <a:pPr marL="971550" indent="-285750">
              <a:buFont typeface="Wingdings" pitchFamily="2" charset="2"/>
              <a:buChar char="Ø"/>
            </a:pPr>
            <a:r>
              <a:rPr lang="ms-MY" sz="1600" dirty="0"/>
              <a:t>No. Akaun Bank</a:t>
            </a:r>
          </a:p>
          <a:p>
            <a:pPr marL="971550" indent="-285750">
              <a:buFont typeface="Wingdings" pitchFamily="2" charset="2"/>
              <a:buChar char="Ø"/>
            </a:pPr>
            <a:r>
              <a:rPr lang="ms-MY" sz="1600" dirty="0"/>
              <a:t>No. Invois</a:t>
            </a:r>
          </a:p>
          <a:p>
            <a:pPr marL="685800"/>
            <a:endParaRPr lang="ms-MY" sz="1600" dirty="0"/>
          </a:p>
        </p:txBody>
      </p:sp>
    </p:spTree>
    <p:extLst>
      <p:ext uri="{BB962C8B-B14F-4D97-AF65-F5344CB8AC3E}">
        <p14:creationId xmlns:p14="http://schemas.microsoft.com/office/powerpoint/2010/main" val="3717330564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74</a:t>
            </a:fld>
            <a:endParaRPr lang="en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8" y="904875"/>
            <a:ext cx="9013312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5.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Kemaskini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Invois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440044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75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6.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Pembatalan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Invois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158954"/>
            <a:ext cx="83820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ms-MY" sz="1800" b="1" dirty="0"/>
          </a:p>
          <a:p>
            <a:pPr marL="342900" indent="-342900">
              <a:buAutoNum type="arabicPeriod"/>
            </a:pPr>
            <a:r>
              <a:rPr lang="ms-MY" sz="1600" dirty="0"/>
              <a:t>Pembekal</a:t>
            </a:r>
          </a:p>
          <a:p>
            <a:pPr marL="685800"/>
            <a:r>
              <a:rPr lang="ms-MY" sz="1600" dirty="0"/>
              <a:t>Aplikasi Saya &gt; Pemenuhan &gt; Penyelenggaraan Pemenuhan &gt; Carian Dokumen</a:t>
            </a:r>
          </a:p>
          <a:p>
            <a:pPr marL="685800"/>
            <a:r>
              <a:rPr lang="ms-MY" sz="1600" dirty="0"/>
              <a:t>Jenis Dokumen : </a:t>
            </a:r>
            <a:r>
              <a:rPr lang="en-US" sz="1600" dirty="0" err="1"/>
              <a:t>Invois</a:t>
            </a:r>
            <a:endParaRPr lang="en-US" sz="1600" dirty="0"/>
          </a:p>
          <a:p>
            <a:pPr marL="342900" indent="-342900">
              <a:buAutoNum type="arabicPeriod"/>
            </a:pPr>
            <a:endParaRPr lang="ms-MY" sz="1600" dirty="0"/>
          </a:p>
          <a:p>
            <a:r>
              <a:rPr lang="ms-MY" sz="1600" dirty="0"/>
              <a:t>2.   Aliran Proses</a:t>
            </a:r>
          </a:p>
          <a:p>
            <a:pPr marL="685800"/>
            <a:r>
              <a:rPr lang="ms-MY" sz="1600" dirty="0"/>
              <a:t>Pembekal &gt; Pelulus Pemenuhan</a:t>
            </a:r>
          </a:p>
        </p:txBody>
      </p:sp>
    </p:spTree>
    <p:extLst>
      <p:ext uri="{BB962C8B-B14F-4D97-AF65-F5344CB8AC3E}">
        <p14:creationId xmlns:p14="http://schemas.microsoft.com/office/powerpoint/2010/main" val="4141249697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76</a:t>
            </a:fld>
            <a:endParaRPr lang="en"/>
          </a:p>
        </p:txBody>
      </p:sp>
      <p:sp>
        <p:nvSpPr>
          <p:cNvPr id="6" name="Rectangle 5"/>
          <p:cNvSpPr/>
          <p:nvPr/>
        </p:nvSpPr>
        <p:spPr>
          <a:xfrm>
            <a:off x="1066800" y="2190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err="1">
                <a:solidFill>
                  <a:schemeClr val="tx1"/>
                </a:solidFill>
                <a:ea typeface="Roboto Condensed" panose="020B0604020202020204" charset="0"/>
              </a:rPr>
              <a:t>Masalah</a:t>
            </a:r>
            <a:r>
              <a:rPr lang="en-US" sz="40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4000" b="1" dirty="0" err="1">
                <a:solidFill>
                  <a:schemeClr val="tx1"/>
                </a:solidFill>
                <a:ea typeface="Roboto Condensed" panose="020B0604020202020204" charset="0"/>
              </a:rPr>
              <a:t>Lazim</a:t>
            </a:r>
            <a:endParaRPr lang="en-US" sz="40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924210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77</a:t>
            </a:fld>
            <a:endParaRPr lang="en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66750"/>
            <a:ext cx="5953125" cy="322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725" y="1581150"/>
            <a:ext cx="5248275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>
          <a:xfrm>
            <a:off x="4419600" y="3257550"/>
            <a:ext cx="4333875" cy="1295400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9" name="Rectangle 8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Paparan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Ralat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609600" y="928116"/>
            <a:ext cx="3276600" cy="914400"/>
          </a:xfrm>
          <a:prstGeom prst="wedgeRectCallout">
            <a:avLst>
              <a:gd name="adj1" fmla="val -49641"/>
              <a:gd name="adj2" fmla="val 9573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Klik pada tanda seru ”!” untuk melihat butiran ralat</a:t>
            </a:r>
            <a:endParaRPr lang="ms-MY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623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78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05000" y="285750"/>
            <a:ext cx="71628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Permintaan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Pembelian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di 1GFMAS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telah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di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Kuiri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742950"/>
            <a:ext cx="7151687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53" y="2266950"/>
            <a:ext cx="8721830" cy="261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5058" y="971550"/>
            <a:ext cx="435292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1808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79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Tugasan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hilang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dari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Senarai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Tugasan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742950"/>
            <a:ext cx="7696200" cy="4232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3886200" y="1565920"/>
            <a:ext cx="3124200" cy="1996429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6" name="Rectangular Callout 5"/>
          <p:cNvSpPr/>
          <p:nvPr/>
        </p:nvSpPr>
        <p:spPr>
          <a:xfrm>
            <a:off x="228600" y="3867150"/>
            <a:ext cx="4305300" cy="914400"/>
          </a:xfrm>
          <a:prstGeom prst="wedgeRectCallout">
            <a:avLst>
              <a:gd name="adj1" fmla="val 34890"/>
              <a:gd name="adj2" fmla="val -78262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Tugasan akan ditugaskan semula kepada pelulus lain selepas 7 hari tidak diambil tindakan</a:t>
            </a:r>
            <a:endParaRPr lang="ms-MY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652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457200" y="691575"/>
            <a:ext cx="784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600" dirty="0"/>
              <a:t>2.   Kaedah Senarai Kontrak</a:t>
            </a:r>
          </a:p>
          <a:p>
            <a:pPr lvl="1"/>
            <a:r>
              <a:rPr lang="ms-MY" sz="1600" dirty="0"/>
              <a:t>	Aplikasi Saya &gt; Pemenuhan &gt; Senarai Kontrak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57350"/>
            <a:ext cx="89154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Mencipta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Permintaan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Kontrak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(CR)</a:t>
            </a:r>
          </a:p>
        </p:txBody>
      </p:sp>
    </p:spTree>
    <p:extLst>
      <p:ext uri="{BB962C8B-B14F-4D97-AF65-F5344CB8AC3E}">
        <p14:creationId xmlns:p14="http://schemas.microsoft.com/office/powerpoint/2010/main" val="183862305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80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Pembekal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Mengisi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Pesanan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Penghantaran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691575"/>
            <a:ext cx="8001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ms-MY" sz="1600" dirty="0"/>
              <a:t>Pesanan Penghantaran</a:t>
            </a:r>
          </a:p>
          <a:p>
            <a:r>
              <a:rPr lang="fi-FI" sz="1600" dirty="0"/>
              <a:t>	Aplikasi Saya &gt; </a:t>
            </a:r>
            <a:r>
              <a:rPr lang="ms-MY" sz="1600" dirty="0"/>
              <a:t>Pemenuhan &gt; </a:t>
            </a:r>
            <a:r>
              <a:rPr lang="en-US" sz="1600" dirty="0" err="1"/>
              <a:t>Senarai</a:t>
            </a:r>
            <a:r>
              <a:rPr lang="en-US" sz="1600" dirty="0"/>
              <a:t> </a:t>
            </a:r>
            <a:r>
              <a:rPr lang="en-US" sz="1600" dirty="0" err="1"/>
              <a:t>Menunggu</a:t>
            </a:r>
            <a:r>
              <a:rPr lang="en-US" sz="1600" dirty="0"/>
              <a:t> </a:t>
            </a:r>
            <a:r>
              <a:rPr lang="en-US" sz="1600" dirty="0" err="1"/>
              <a:t>Penghantaran</a:t>
            </a:r>
            <a:r>
              <a:rPr lang="en-US" sz="1600" dirty="0"/>
              <a:t> </a:t>
            </a:r>
            <a:endParaRPr lang="fi-FI" sz="16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352550"/>
            <a:ext cx="8915401" cy="301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ular Callout 5"/>
          <p:cNvSpPr/>
          <p:nvPr/>
        </p:nvSpPr>
        <p:spPr>
          <a:xfrm>
            <a:off x="4876800" y="4095750"/>
            <a:ext cx="3124200" cy="914400"/>
          </a:xfrm>
          <a:prstGeom prst="wedgeRectCallout">
            <a:avLst>
              <a:gd name="adj1" fmla="val -78044"/>
              <a:gd name="adj2" fmla="val -46748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b="1" dirty="0">
                <a:solidFill>
                  <a:schemeClr val="tx1"/>
                </a:solidFill>
              </a:rPr>
              <a:t>Klik pada pautan tajuk untuk meneruskan tindakan</a:t>
            </a:r>
            <a:endParaRPr lang="ms-MY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098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81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Pembatalan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Dokumen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887670"/>
            <a:ext cx="838200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800" b="1" dirty="0"/>
              <a:t>Dokumen dibatalkan oleh pencipta/ pelulus dokumen</a:t>
            </a:r>
          </a:p>
          <a:p>
            <a:endParaRPr lang="ms-MY" sz="1800" b="1" dirty="0"/>
          </a:p>
          <a:p>
            <a:endParaRPr lang="ms-MY" sz="1800" b="1" dirty="0"/>
          </a:p>
          <a:p>
            <a:r>
              <a:rPr lang="ms-MY" sz="1800" b="1" dirty="0"/>
              <a:t>Senarai Penyelenggaraan Pemenuhan</a:t>
            </a:r>
          </a:p>
          <a:p>
            <a:endParaRPr lang="ms-MY" sz="1800" b="1" dirty="0"/>
          </a:p>
          <a:p>
            <a:pPr marL="342900" indent="-342900">
              <a:buAutoNum type="arabicPeriod"/>
            </a:pPr>
            <a:r>
              <a:rPr lang="ms-MY" sz="1600" dirty="0"/>
              <a:t>Pesanan Kerajaan 			– Pelulus Pemenuhan</a:t>
            </a:r>
          </a:p>
          <a:p>
            <a:pPr marL="342900" indent="-342900">
              <a:buAutoNum type="arabicPeriod"/>
            </a:pPr>
            <a:r>
              <a:rPr lang="ms-MY" sz="1600" dirty="0"/>
              <a:t>Pesanan Penghantaran 			– Pembekal</a:t>
            </a:r>
          </a:p>
          <a:p>
            <a:pPr marL="342900" indent="-342900">
              <a:buAutoNum type="arabicPeriod"/>
            </a:pPr>
            <a:r>
              <a:rPr lang="ms-MY" sz="1600" dirty="0"/>
              <a:t>Nota Penerimaan Bekalan/Perkhidmatan 	– Pegawai Pengesah</a:t>
            </a:r>
          </a:p>
          <a:p>
            <a:pPr marL="342900" indent="-342900">
              <a:buFontTx/>
              <a:buAutoNum type="arabicPeriod"/>
            </a:pPr>
            <a:r>
              <a:rPr lang="ms-MY" sz="1600" dirty="0"/>
              <a:t>Pembatalan Invois 			- Pembekal</a:t>
            </a:r>
          </a:p>
          <a:p>
            <a:pPr marL="342900" indent="-342900">
              <a:buAutoNum type="arabicPeriod"/>
            </a:pPr>
            <a:endParaRPr lang="ms-MY" sz="1600" dirty="0"/>
          </a:p>
        </p:txBody>
      </p:sp>
      <p:sp>
        <p:nvSpPr>
          <p:cNvPr id="5" name="Rectangle 4"/>
          <p:cNvSpPr/>
          <p:nvPr/>
        </p:nvSpPr>
        <p:spPr>
          <a:xfrm>
            <a:off x="451104" y="3597283"/>
            <a:ext cx="838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600" dirty="0"/>
              <a:t>Navigasi</a:t>
            </a:r>
          </a:p>
          <a:p>
            <a:pPr marL="347663"/>
            <a:r>
              <a:rPr lang="ms-MY" sz="1600" dirty="0"/>
              <a:t>Aplikasi Saya &gt; Pemenuhan &gt; Penyelenggaraan Pemenuhan</a:t>
            </a:r>
          </a:p>
          <a:p>
            <a:endParaRPr lang="ms-MY" sz="1600" dirty="0"/>
          </a:p>
        </p:txBody>
      </p:sp>
    </p:spTree>
    <p:extLst>
      <p:ext uri="{BB962C8B-B14F-4D97-AF65-F5344CB8AC3E}">
        <p14:creationId xmlns:p14="http://schemas.microsoft.com/office/powerpoint/2010/main" val="441731735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82</a:t>
            </a:fld>
            <a:endParaRPr lang="en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1123727"/>
            <a:ext cx="8762999" cy="1371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7" y="2920156"/>
            <a:ext cx="8912525" cy="1480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Muat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Turun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Manual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Pengguna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Pemenuhan</a:t>
            </a:r>
            <a:endParaRPr lang="en-US" sz="2400" b="1" dirty="0">
              <a:solidFill>
                <a:schemeClr val="tx1"/>
              </a:solidFill>
              <a:ea typeface="Roboto Condensed" panose="020B060402020202020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7636" y="3470095"/>
            <a:ext cx="8990163" cy="381000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  <p:sp>
        <p:nvSpPr>
          <p:cNvPr id="8" name="Rounded Rectangle 7"/>
          <p:cNvSpPr/>
          <p:nvPr/>
        </p:nvSpPr>
        <p:spPr>
          <a:xfrm>
            <a:off x="4648200" y="1504950"/>
            <a:ext cx="2325222" cy="381000"/>
          </a:xfrm>
          <a:prstGeom prst="roundRect">
            <a:avLst/>
          </a:prstGeom>
          <a:solidFill>
            <a:srgbClr val="FF0000">
              <a:alpha val="0"/>
            </a:srgbClr>
          </a:solidFill>
          <a:ln w="603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ms-MY"/>
          </a:p>
        </p:txBody>
      </p:sp>
    </p:spTree>
    <p:extLst>
      <p:ext uri="{BB962C8B-B14F-4D97-AF65-F5344CB8AC3E}">
        <p14:creationId xmlns:p14="http://schemas.microsoft.com/office/powerpoint/2010/main" val="2409244273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ms-MY" dirty="0"/>
              <a:t>Bantuan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83</a:t>
            </a:fld>
            <a:endParaRPr lang="en"/>
          </a:p>
        </p:txBody>
      </p:sp>
      <p:sp>
        <p:nvSpPr>
          <p:cNvPr id="6" name="Rectangle 5"/>
          <p:cNvSpPr/>
          <p:nvPr/>
        </p:nvSpPr>
        <p:spPr>
          <a:xfrm>
            <a:off x="381000" y="1709976"/>
            <a:ext cx="3962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600" b="1" dirty="0"/>
              <a:t>Bantuan Pelanggan 24 Jam</a:t>
            </a:r>
          </a:p>
          <a:p>
            <a:endParaRPr lang="ms-MY" sz="1600" dirty="0"/>
          </a:p>
          <a:p>
            <a:r>
              <a:rPr lang="ms-MY" sz="1600" b="1" dirty="0"/>
              <a:t>Kerajaan</a:t>
            </a:r>
          </a:p>
          <a:p>
            <a:r>
              <a:rPr lang="ms-MY" sz="1600" dirty="0"/>
              <a:t>Tel : +603 7985 7888</a:t>
            </a:r>
          </a:p>
          <a:p>
            <a:r>
              <a:rPr lang="ms-MY" sz="1600" dirty="0"/>
              <a:t>Faks: +603 7787 1001</a:t>
            </a:r>
          </a:p>
          <a:p>
            <a:r>
              <a:rPr lang="ms-MY" sz="1600" dirty="0"/>
              <a:t>Email : bantuanptj@eperolehan.gov.my</a:t>
            </a:r>
          </a:p>
          <a:p>
            <a:endParaRPr lang="ms-MY" sz="1600" dirty="0"/>
          </a:p>
          <a:p>
            <a:r>
              <a:rPr lang="ms-MY" sz="1600" b="1" dirty="0"/>
              <a:t>Pembekal</a:t>
            </a:r>
          </a:p>
          <a:p>
            <a:r>
              <a:rPr lang="ms-MY" sz="1600" dirty="0"/>
              <a:t>Tel : +603 7985 7777</a:t>
            </a:r>
          </a:p>
          <a:p>
            <a:r>
              <a:rPr lang="ms-MY" sz="1600" dirty="0"/>
              <a:t>Faks: +603 7787 1001</a:t>
            </a:r>
          </a:p>
          <a:p>
            <a:r>
              <a:rPr lang="ms-MY" sz="1600" dirty="0"/>
              <a:t>Email : bantuan@eperolehan.gov.my</a:t>
            </a:r>
          </a:p>
          <a:p>
            <a:endParaRPr lang="ms-MY" sz="1600" dirty="0"/>
          </a:p>
        </p:txBody>
      </p:sp>
      <p:sp>
        <p:nvSpPr>
          <p:cNvPr id="7" name="Rectangle 6"/>
          <p:cNvSpPr/>
          <p:nvPr/>
        </p:nvSpPr>
        <p:spPr>
          <a:xfrm>
            <a:off x="4648200" y="1663809"/>
            <a:ext cx="42672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s-MY" sz="1600" b="1" dirty="0"/>
              <a:t>Unit Bantuan Pendaftaran Syarikat</a:t>
            </a:r>
          </a:p>
          <a:p>
            <a:endParaRPr lang="ms-MY" sz="1600" dirty="0"/>
          </a:p>
          <a:p>
            <a:r>
              <a:rPr lang="ms-MY" sz="1600" b="1" dirty="0"/>
              <a:t>Pembekal / Kerajaan</a:t>
            </a:r>
          </a:p>
          <a:p>
            <a:endParaRPr lang="ms-MY" sz="1600" dirty="0"/>
          </a:p>
          <a:p>
            <a:r>
              <a:rPr lang="ms-MY" sz="1600" dirty="0"/>
              <a:t>Tel :	+603 8882 3166, +603 8882 4341</a:t>
            </a:r>
          </a:p>
          <a:p>
            <a:r>
              <a:rPr lang="ms-MY" sz="1600" dirty="0"/>
              <a:t>Faks: :	+603 8882 4337</a:t>
            </a:r>
          </a:p>
          <a:p>
            <a:r>
              <a:rPr lang="ms-MY" sz="1600" dirty="0"/>
              <a:t>Email :	 ups@treasury.gov.my</a:t>
            </a:r>
          </a:p>
        </p:txBody>
      </p:sp>
    </p:spTree>
    <p:extLst>
      <p:ext uri="{BB962C8B-B14F-4D97-AF65-F5344CB8AC3E}">
        <p14:creationId xmlns:p14="http://schemas.microsoft.com/office/powerpoint/2010/main" val="2914872703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76350"/>
            <a:ext cx="6216650" cy="356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438150"/>
            <a:ext cx="8229600" cy="47982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err="1">
                <a:latin typeface="+mn-lt"/>
                <a:ea typeface="Roboto Condensed" panose="020B0604020202020204" charset="0"/>
              </a:rPr>
              <a:t>Soal</a:t>
            </a:r>
            <a:r>
              <a:rPr lang="en-US" sz="4000" dirty="0">
                <a:latin typeface="+mn-lt"/>
                <a:ea typeface="Roboto Condensed" panose="020B0604020202020204" charset="0"/>
              </a:rPr>
              <a:t> </a:t>
            </a:r>
            <a:r>
              <a:rPr lang="en-US" sz="4000" dirty="0" err="1">
                <a:latin typeface="+mn-lt"/>
                <a:ea typeface="Roboto Condensed" panose="020B0604020202020204" charset="0"/>
              </a:rPr>
              <a:t>Jawab</a:t>
            </a:r>
            <a:endParaRPr lang="en-US" sz="4000" dirty="0">
              <a:latin typeface="+mn-lt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579362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85</a:t>
            </a:fld>
            <a:endParaRPr lang="en"/>
          </a:p>
        </p:txBody>
      </p:sp>
      <p:sp>
        <p:nvSpPr>
          <p:cNvPr id="10" name="Shape 503"/>
          <p:cNvSpPr txBox="1">
            <a:spLocks noGrp="1"/>
          </p:cNvSpPr>
          <p:nvPr>
            <p:ph type="ctrTitle" idx="4294967295"/>
          </p:nvPr>
        </p:nvSpPr>
        <p:spPr>
          <a:xfrm>
            <a:off x="-76200" y="2021550"/>
            <a:ext cx="6593700" cy="1159800"/>
          </a:xfrm>
          <a:prstGeom prst="rect">
            <a:avLst/>
          </a:prstGeom>
        </p:spPr>
        <p:txBody>
          <a:bodyPr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>
                <a:solidFill>
                  <a:srgbClr val="FF9800"/>
                </a:solidFill>
                <a:latin typeface="+mn-lt"/>
              </a:rPr>
              <a:t>Terima Kasih</a:t>
            </a:r>
            <a:endParaRPr sz="6000" dirty="0">
              <a:solidFill>
                <a:srgbClr val="FF9800"/>
              </a:solidFill>
              <a:latin typeface="+mn-lt"/>
            </a:endParaRPr>
          </a:p>
        </p:txBody>
      </p:sp>
      <p:grpSp>
        <p:nvGrpSpPr>
          <p:cNvPr id="11" name="Shape 505"/>
          <p:cNvGrpSpPr/>
          <p:nvPr/>
        </p:nvGrpSpPr>
        <p:grpSpPr>
          <a:xfrm>
            <a:off x="3907736" y="623967"/>
            <a:ext cx="1197664" cy="1126777"/>
            <a:chOff x="5972700" y="2330200"/>
            <a:chExt cx="411625" cy="387275"/>
          </a:xfrm>
        </p:grpSpPr>
        <p:sp>
          <p:nvSpPr>
            <p:cNvPr id="12" name="Shape 506"/>
            <p:cNvSpPr/>
            <p:nvPr/>
          </p:nvSpPr>
          <p:spPr>
            <a:xfrm>
              <a:off x="5972700" y="2476950"/>
              <a:ext cx="98050" cy="219825"/>
            </a:xfrm>
            <a:custGeom>
              <a:avLst/>
              <a:gdLst/>
              <a:ahLst/>
              <a:cxnLst/>
              <a:rect l="0" t="0" r="0" b="0"/>
              <a:pathLst>
                <a:path w="3922" h="8793" fill="none" extrusionOk="0">
                  <a:moveTo>
                    <a:pt x="0" y="0"/>
                  </a:moveTo>
                  <a:lnTo>
                    <a:pt x="0" y="8792"/>
                  </a:lnTo>
                  <a:lnTo>
                    <a:pt x="3921" y="8792"/>
                  </a:lnTo>
                  <a:lnTo>
                    <a:pt x="3921" y="0"/>
                  </a:lnTo>
                  <a:lnTo>
                    <a:pt x="0" y="0"/>
                  </a:lnTo>
                  <a:close/>
                  <a:moveTo>
                    <a:pt x="2411" y="2411"/>
                  </a:moveTo>
                  <a:lnTo>
                    <a:pt x="2411" y="2411"/>
                  </a:lnTo>
                  <a:lnTo>
                    <a:pt x="2265" y="2387"/>
                  </a:lnTo>
                  <a:lnTo>
                    <a:pt x="2143" y="2363"/>
                  </a:lnTo>
                  <a:lnTo>
                    <a:pt x="2022" y="2290"/>
                  </a:lnTo>
                  <a:lnTo>
                    <a:pt x="1924" y="2216"/>
                  </a:lnTo>
                  <a:lnTo>
                    <a:pt x="1827" y="2095"/>
                  </a:lnTo>
                  <a:lnTo>
                    <a:pt x="1754" y="1973"/>
                  </a:lnTo>
                  <a:lnTo>
                    <a:pt x="1729" y="1851"/>
                  </a:lnTo>
                  <a:lnTo>
                    <a:pt x="1705" y="1705"/>
                  </a:lnTo>
                  <a:lnTo>
                    <a:pt x="1705" y="1705"/>
                  </a:lnTo>
                  <a:lnTo>
                    <a:pt x="1729" y="1559"/>
                  </a:lnTo>
                  <a:lnTo>
                    <a:pt x="1754" y="1437"/>
                  </a:lnTo>
                  <a:lnTo>
                    <a:pt x="1827" y="1315"/>
                  </a:lnTo>
                  <a:lnTo>
                    <a:pt x="1924" y="1218"/>
                  </a:lnTo>
                  <a:lnTo>
                    <a:pt x="2022" y="1120"/>
                  </a:lnTo>
                  <a:lnTo>
                    <a:pt x="2143" y="1072"/>
                  </a:lnTo>
                  <a:lnTo>
                    <a:pt x="2265" y="1023"/>
                  </a:lnTo>
                  <a:lnTo>
                    <a:pt x="2411" y="999"/>
                  </a:lnTo>
                  <a:lnTo>
                    <a:pt x="2411" y="999"/>
                  </a:lnTo>
                  <a:lnTo>
                    <a:pt x="2557" y="1023"/>
                  </a:lnTo>
                  <a:lnTo>
                    <a:pt x="2679" y="1072"/>
                  </a:lnTo>
                  <a:lnTo>
                    <a:pt x="2801" y="1120"/>
                  </a:lnTo>
                  <a:lnTo>
                    <a:pt x="2898" y="1218"/>
                  </a:lnTo>
                  <a:lnTo>
                    <a:pt x="2996" y="1315"/>
                  </a:lnTo>
                  <a:lnTo>
                    <a:pt x="3069" y="1437"/>
                  </a:lnTo>
                  <a:lnTo>
                    <a:pt x="3093" y="1559"/>
                  </a:lnTo>
                  <a:lnTo>
                    <a:pt x="3118" y="1705"/>
                  </a:lnTo>
                  <a:lnTo>
                    <a:pt x="3118" y="1705"/>
                  </a:lnTo>
                  <a:lnTo>
                    <a:pt x="3093" y="1851"/>
                  </a:lnTo>
                  <a:lnTo>
                    <a:pt x="3069" y="1973"/>
                  </a:lnTo>
                  <a:lnTo>
                    <a:pt x="2996" y="2095"/>
                  </a:lnTo>
                  <a:lnTo>
                    <a:pt x="2898" y="2216"/>
                  </a:lnTo>
                  <a:lnTo>
                    <a:pt x="2801" y="2290"/>
                  </a:lnTo>
                  <a:lnTo>
                    <a:pt x="2679" y="2363"/>
                  </a:lnTo>
                  <a:lnTo>
                    <a:pt x="2557" y="2387"/>
                  </a:lnTo>
                  <a:lnTo>
                    <a:pt x="2411" y="2411"/>
                  </a:lnTo>
                  <a:lnTo>
                    <a:pt x="2411" y="2411"/>
                  </a:lnTo>
                  <a:close/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Shape 507"/>
            <p:cNvSpPr/>
            <p:nvPr/>
          </p:nvSpPr>
          <p:spPr>
            <a:xfrm>
              <a:off x="6078025" y="2330200"/>
              <a:ext cx="306300" cy="387275"/>
            </a:xfrm>
            <a:custGeom>
              <a:avLst/>
              <a:gdLst/>
              <a:ahLst/>
              <a:cxnLst/>
              <a:rect l="0" t="0" r="0" b="0"/>
              <a:pathLst>
                <a:path w="12252" h="15491" fill="none" extrusionOk="0">
                  <a:moveTo>
                    <a:pt x="1" y="13396"/>
                  </a:moveTo>
                  <a:lnTo>
                    <a:pt x="1511" y="13396"/>
                  </a:lnTo>
                  <a:lnTo>
                    <a:pt x="1511" y="13396"/>
                  </a:lnTo>
                  <a:lnTo>
                    <a:pt x="1998" y="13639"/>
                  </a:lnTo>
                  <a:lnTo>
                    <a:pt x="2680" y="13932"/>
                  </a:lnTo>
                  <a:lnTo>
                    <a:pt x="3556" y="14273"/>
                  </a:lnTo>
                  <a:lnTo>
                    <a:pt x="4531" y="14638"/>
                  </a:lnTo>
                  <a:lnTo>
                    <a:pt x="5578" y="14955"/>
                  </a:lnTo>
                  <a:lnTo>
                    <a:pt x="6114" y="15101"/>
                  </a:lnTo>
                  <a:lnTo>
                    <a:pt x="6650" y="15222"/>
                  </a:lnTo>
                  <a:lnTo>
                    <a:pt x="7161" y="15344"/>
                  </a:lnTo>
                  <a:lnTo>
                    <a:pt x="7672" y="15417"/>
                  </a:lnTo>
                  <a:lnTo>
                    <a:pt x="8135" y="15466"/>
                  </a:lnTo>
                  <a:lnTo>
                    <a:pt x="8598" y="15490"/>
                  </a:lnTo>
                  <a:lnTo>
                    <a:pt x="8598" y="15490"/>
                  </a:lnTo>
                  <a:lnTo>
                    <a:pt x="9377" y="15490"/>
                  </a:lnTo>
                  <a:lnTo>
                    <a:pt x="9791" y="15466"/>
                  </a:lnTo>
                  <a:lnTo>
                    <a:pt x="10181" y="15417"/>
                  </a:lnTo>
                  <a:lnTo>
                    <a:pt x="10522" y="15320"/>
                  </a:lnTo>
                  <a:lnTo>
                    <a:pt x="10692" y="15271"/>
                  </a:lnTo>
                  <a:lnTo>
                    <a:pt x="10814" y="15222"/>
                  </a:lnTo>
                  <a:lnTo>
                    <a:pt x="10936" y="15149"/>
                  </a:lnTo>
                  <a:lnTo>
                    <a:pt x="11033" y="15052"/>
                  </a:lnTo>
                  <a:lnTo>
                    <a:pt x="11082" y="14955"/>
                  </a:lnTo>
                  <a:lnTo>
                    <a:pt x="11131" y="14833"/>
                  </a:lnTo>
                  <a:lnTo>
                    <a:pt x="11204" y="14126"/>
                  </a:lnTo>
                  <a:lnTo>
                    <a:pt x="11204" y="14126"/>
                  </a:lnTo>
                  <a:lnTo>
                    <a:pt x="11180" y="13956"/>
                  </a:lnTo>
                  <a:lnTo>
                    <a:pt x="11131" y="13810"/>
                  </a:lnTo>
                  <a:lnTo>
                    <a:pt x="11033" y="13664"/>
                  </a:lnTo>
                  <a:lnTo>
                    <a:pt x="10887" y="13542"/>
                  </a:lnTo>
                  <a:lnTo>
                    <a:pt x="10887" y="13542"/>
                  </a:lnTo>
                  <a:lnTo>
                    <a:pt x="11009" y="13518"/>
                  </a:lnTo>
                  <a:lnTo>
                    <a:pt x="11131" y="13469"/>
                  </a:lnTo>
                  <a:lnTo>
                    <a:pt x="11253" y="13420"/>
                  </a:lnTo>
                  <a:lnTo>
                    <a:pt x="11350" y="13323"/>
                  </a:lnTo>
                  <a:lnTo>
                    <a:pt x="11423" y="13225"/>
                  </a:lnTo>
                  <a:lnTo>
                    <a:pt x="11496" y="13104"/>
                  </a:lnTo>
                  <a:lnTo>
                    <a:pt x="11545" y="12957"/>
                  </a:lnTo>
                  <a:lnTo>
                    <a:pt x="11569" y="12836"/>
                  </a:lnTo>
                  <a:lnTo>
                    <a:pt x="11642" y="11959"/>
                  </a:lnTo>
                  <a:lnTo>
                    <a:pt x="11642" y="11959"/>
                  </a:lnTo>
                  <a:lnTo>
                    <a:pt x="11642" y="11837"/>
                  </a:lnTo>
                  <a:lnTo>
                    <a:pt x="11642" y="11740"/>
                  </a:lnTo>
                  <a:lnTo>
                    <a:pt x="11618" y="11618"/>
                  </a:lnTo>
                  <a:lnTo>
                    <a:pt x="11569" y="11521"/>
                  </a:lnTo>
                  <a:lnTo>
                    <a:pt x="11447" y="11350"/>
                  </a:lnTo>
                  <a:lnTo>
                    <a:pt x="11374" y="11277"/>
                  </a:lnTo>
                  <a:lnTo>
                    <a:pt x="11301" y="11204"/>
                  </a:lnTo>
                  <a:lnTo>
                    <a:pt x="11301" y="11204"/>
                  </a:lnTo>
                  <a:lnTo>
                    <a:pt x="11423" y="11180"/>
                  </a:lnTo>
                  <a:lnTo>
                    <a:pt x="11521" y="11131"/>
                  </a:lnTo>
                  <a:lnTo>
                    <a:pt x="11618" y="11058"/>
                  </a:lnTo>
                  <a:lnTo>
                    <a:pt x="11715" y="10960"/>
                  </a:lnTo>
                  <a:lnTo>
                    <a:pt x="11788" y="10863"/>
                  </a:lnTo>
                  <a:lnTo>
                    <a:pt x="11837" y="10766"/>
                  </a:lnTo>
                  <a:lnTo>
                    <a:pt x="11886" y="10644"/>
                  </a:lnTo>
                  <a:lnTo>
                    <a:pt x="11910" y="10498"/>
                  </a:lnTo>
                  <a:lnTo>
                    <a:pt x="11983" y="9645"/>
                  </a:lnTo>
                  <a:lnTo>
                    <a:pt x="11983" y="9645"/>
                  </a:lnTo>
                  <a:lnTo>
                    <a:pt x="11983" y="9523"/>
                  </a:lnTo>
                  <a:lnTo>
                    <a:pt x="11983" y="9402"/>
                  </a:lnTo>
                  <a:lnTo>
                    <a:pt x="11959" y="9280"/>
                  </a:lnTo>
                  <a:lnTo>
                    <a:pt x="11910" y="9182"/>
                  </a:lnTo>
                  <a:lnTo>
                    <a:pt x="11861" y="9085"/>
                  </a:lnTo>
                  <a:lnTo>
                    <a:pt x="11788" y="9012"/>
                  </a:lnTo>
                  <a:lnTo>
                    <a:pt x="11715" y="8939"/>
                  </a:lnTo>
                  <a:lnTo>
                    <a:pt x="11618" y="8866"/>
                  </a:lnTo>
                  <a:lnTo>
                    <a:pt x="11618" y="8866"/>
                  </a:lnTo>
                  <a:lnTo>
                    <a:pt x="11715" y="8841"/>
                  </a:lnTo>
                  <a:lnTo>
                    <a:pt x="11813" y="8768"/>
                  </a:lnTo>
                  <a:lnTo>
                    <a:pt x="11910" y="8695"/>
                  </a:lnTo>
                  <a:lnTo>
                    <a:pt x="11983" y="8622"/>
                  </a:lnTo>
                  <a:lnTo>
                    <a:pt x="12056" y="8525"/>
                  </a:lnTo>
                  <a:lnTo>
                    <a:pt x="12105" y="8427"/>
                  </a:lnTo>
                  <a:lnTo>
                    <a:pt x="12129" y="8306"/>
                  </a:lnTo>
                  <a:lnTo>
                    <a:pt x="12154" y="8184"/>
                  </a:lnTo>
                  <a:lnTo>
                    <a:pt x="12251" y="7307"/>
                  </a:lnTo>
                  <a:lnTo>
                    <a:pt x="12251" y="7307"/>
                  </a:lnTo>
                  <a:lnTo>
                    <a:pt x="12227" y="7185"/>
                  </a:lnTo>
                  <a:lnTo>
                    <a:pt x="12202" y="7064"/>
                  </a:lnTo>
                  <a:lnTo>
                    <a:pt x="12154" y="6966"/>
                  </a:lnTo>
                  <a:lnTo>
                    <a:pt x="12105" y="6869"/>
                  </a:lnTo>
                  <a:lnTo>
                    <a:pt x="12032" y="6771"/>
                  </a:lnTo>
                  <a:lnTo>
                    <a:pt x="11935" y="6698"/>
                  </a:lnTo>
                  <a:lnTo>
                    <a:pt x="11715" y="6552"/>
                  </a:lnTo>
                  <a:lnTo>
                    <a:pt x="11472" y="6430"/>
                  </a:lnTo>
                  <a:lnTo>
                    <a:pt x="11180" y="6333"/>
                  </a:lnTo>
                  <a:lnTo>
                    <a:pt x="10863" y="6260"/>
                  </a:lnTo>
                  <a:lnTo>
                    <a:pt x="10546" y="6211"/>
                  </a:lnTo>
                  <a:lnTo>
                    <a:pt x="10546" y="6211"/>
                  </a:lnTo>
                  <a:lnTo>
                    <a:pt x="9864" y="6114"/>
                  </a:lnTo>
                  <a:lnTo>
                    <a:pt x="8817" y="6016"/>
                  </a:lnTo>
                  <a:lnTo>
                    <a:pt x="7575" y="5943"/>
                  </a:lnTo>
                  <a:lnTo>
                    <a:pt x="6309" y="5870"/>
                  </a:lnTo>
                  <a:lnTo>
                    <a:pt x="6309" y="5870"/>
                  </a:lnTo>
                  <a:lnTo>
                    <a:pt x="6479" y="5578"/>
                  </a:lnTo>
                  <a:lnTo>
                    <a:pt x="6625" y="5237"/>
                  </a:lnTo>
                  <a:lnTo>
                    <a:pt x="6771" y="4872"/>
                  </a:lnTo>
                  <a:lnTo>
                    <a:pt x="6869" y="4482"/>
                  </a:lnTo>
                  <a:lnTo>
                    <a:pt x="6966" y="4092"/>
                  </a:lnTo>
                  <a:lnTo>
                    <a:pt x="7064" y="3678"/>
                  </a:lnTo>
                  <a:lnTo>
                    <a:pt x="7161" y="2875"/>
                  </a:lnTo>
                  <a:lnTo>
                    <a:pt x="7234" y="2144"/>
                  </a:lnTo>
                  <a:lnTo>
                    <a:pt x="7283" y="1535"/>
                  </a:lnTo>
                  <a:lnTo>
                    <a:pt x="7283" y="975"/>
                  </a:lnTo>
                  <a:lnTo>
                    <a:pt x="7283" y="975"/>
                  </a:lnTo>
                  <a:lnTo>
                    <a:pt x="7283" y="804"/>
                  </a:lnTo>
                  <a:lnTo>
                    <a:pt x="7210" y="609"/>
                  </a:lnTo>
                  <a:lnTo>
                    <a:pt x="7137" y="463"/>
                  </a:lnTo>
                  <a:lnTo>
                    <a:pt x="7015" y="317"/>
                  </a:lnTo>
                  <a:lnTo>
                    <a:pt x="6869" y="171"/>
                  </a:lnTo>
                  <a:lnTo>
                    <a:pt x="6698" y="98"/>
                  </a:lnTo>
                  <a:lnTo>
                    <a:pt x="6503" y="25"/>
                  </a:lnTo>
                  <a:lnTo>
                    <a:pt x="6309" y="1"/>
                  </a:lnTo>
                  <a:lnTo>
                    <a:pt x="6309" y="1"/>
                  </a:lnTo>
                  <a:lnTo>
                    <a:pt x="5943" y="25"/>
                  </a:lnTo>
                  <a:lnTo>
                    <a:pt x="5700" y="74"/>
                  </a:lnTo>
                  <a:lnTo>
                    <a:pt x="5505" y="147"/>
                  </a:lnTo>
                  <a:lnTo>
                    <a:pt x="5359" y="220"/>
                  </a:lnTo>
                  <a:lnTo>
                    <a:pt x="5359" y="220"/>
                  </a:lnTo>
                  <a:lnTo>
                    <a:pt x="4969" y="1462"/>
                  </a:lnTo>
                  <a:lnTo>
                    <a:pt x="4774" y="2022"/>
                  </a:lnTo>
                  <a:lnTo>
                    <a:pt x="4579" y="2534"/>
                  </a:lnTo>
                  <a:lnTo>
                    <a:pt x="4385" y="2996"/>
                  </a:lnTo>
                  <a:lnTo>
                    <a:pt x="4190" y="3386"/>
                  </a:lnTo>
                  <a:lnTo>
                    <a:pt x="4019" y="3678"/>
                  </a:lnTo>
                  <a:lnTo>
                    <a:pt x="3873" y="3922"/>
                  </a:lnTo>
                  <a:lnTo>
                    <a:pt x="3873" y="3922"/>
                  </a:lnTo>
                  <a:lnTo>
                    <a:pt x="3654" y="4141"/>
                  </a:lnTo>
                  <a:lnTo>
                    <a:pt x="3313" y="4482"/>
                  </a:lnTo>
                  <a:lnTo>
                    <a:pt x="2509" y="5237"/>
                  </a:lnTo>
                  <a:lnTo>
                    <a:pt x="1438" y="6211"/>
                  </a:lnTo>
                  <a:lnTo>
                    <a:pt x="1" y="6211"/>
                  </a:lnTo>
                </a:path>
              </a:pathLst>
            </a:custGeom>
            <a:noFill/>
            <a:ln w="19050" cap="rnd" cmpd="sng">
              <a:solidFill>
                <a:srgbClr val="3F5378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" name="Shape 503"/>
          <p:cNvSpPr txBox="1">
            <a:spLocks/>
          </p:cNvSpPr>
          <p:nvPr/>
        </p:nvSpPr>
        <p:spPr>
          <a:xfrm>
            <a:off x="152400" y="3638550"/>
            <a:ext cx="4495800" cy="1159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 i="0" u="none" strike="noStrike" cap="none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Roboto Condensed"/>
              <a:buNone/>
              <a:defRPr sz="2000" b="1">
                <a:solidFill>
                  <a:srgbClr val="FFFFFF"/>
                </a:solidFill>
                <a:latin typeface="Roboto Condensed"/>
                <a:ea typeface="Roboto Condensed"/>
                <a:cs typeface="Roboto Condensed"/>
                <a:sym typeface="Roboto Condensed"/>
              </a:defRPr>
            </a:lvl9pPr>
          </a:lstStyle>
          <a:p>
            <a:r>
              <a:rPr lang="en-US" sz="1600" dirty="0" err="1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Sektor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Sistem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Perolehan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dan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Pendaftaran</a:t>
            </a:r>
            <a:endParaRPr lang="en-US" sz="1600" dirty="0">
              <a:solidFill>
                <a:schemeClr val="bg1"/>
              </a:solidFill>
              <a:latin typeface="+mn-lt"/>
              <a:ea typeface="Roboto Condensed" panose="020B0604020202020204" charset="0"/>
            </a:endParaRPr>
          </a:p>
          <a:p>
            <a:r>
              <a:rPr lang="en-US" sz="1600" dirty="0" err="1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Bahagian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Perolehan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Kerajaan</a:t>
            </a:r>
            <a:endParaRPr lang="en-US" sz="1600" dirty="0">
              <a:solidFill>
                <a:schemeClr val="bg1"/>
              </a:solidFill>
              <a:latin typeface="+mn-lt"/>
              <a:ea typeface="Roboto Condensed" panose="020B0604020202020204" charset="0"/>
            </a:endParaRPr>
          </a:p>
          <a:p>
            <a:r>
              <a:rPr lang="en-US" sz="1600" dirty="0" err="1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Kementerian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 </a:t>
            </a:r>
            <a:r>
              <a:rPr lang="en-US" sz="1600" dirty="0" err="1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Kewangan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Roboto Condensed" panose="020B0604020202020204" charset="0"/>
              </a:rPr>
              <a:t> </a:t>
            </a:r>
          </a:p>
          <a:p>
            <a:endParaRPr lang="en-US" sz="1600" dirty="0">
              <a:solidFill>
                <a:schemeClr val="bg1"/>
              </a:solidFill>
              <a:latin typeface="+mn-lt"/>
              <a:ea typeface="Roboto Condensed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782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sp>
        <p:nvSpPr>
          <p:cNvPr id="3" name="Rectangle 2"/>
          <p:cNvSpPr/>
          <p:nvPr/>
        </p:nvSpPr>
        <p:spPr>
          <a:xfrm>
            <a:off x="1981200" y="285750"/>
            <a:ext cx="6858000" cy="381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Mencipta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Permintaan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</a:t>
            </a:r>
            <a:r>
              <a:rPr lang="en-US" sz="2400" b="1" dirty="0" err="1">
                <a:solidFill>
                  <a:schemeClr val="tx1"/>
                </a:solidFill>
                <a:ea typeface="Roboto Condensed" panose="020B0604020202020204" charset="0"/>
              </a:rPr>
              <a:t>Pembelian</a:t>
            </a:r>
            <a:r>
              <a:rPr lang="en-US" sz="2400" b="1" dirty="0">
                <a:solidFill>
                  <a:schemeClr val="tx1"/>
                </a:solidFill>
                <a:ea typeface="Roboto Condensed" panose="020B0604020202020204" charset="0"/>
              </a:rPr>
              <a:t> (PR)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691575"/>
            <a:ext cx="86868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ms-MY" sz="1600" dirty="0"/>
              <a:t>Permintaan Pembelian</a:t>
            </a:r>
          </a:p>
          <a:p>
            <a:r>
              <a:rPr lang="en-US" sz="1600" dirty="0"/>
              <a:t>Nota </a:t>
            </a:r>
            <a:r>
              <a:rPr lang="en-US" sz="1600" dirty="0" err="1"/>
              <a:t>Minta</a:t>
            </a:r>
            <a:r>
              <a:rPr lang="en-US" sz="1600" dirty="0"/>
              <a:t> (DP) : </a:t>
            </a:r>
            <a:r>
              <a:rPr lang="fi-FI" sz="1600" dirty="0"/>
              <a:t>Senarai Tugasan &gt; Pilih Nota Minta (Menunggu Penciptaan Permintaan Pembelian)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619250"/>
            <a:ext cx="89916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4295566"/>
      </p:ext>
    </p:extLst>
  </p:cSld>
  <p:clrMapOvr>
    <a:masterClrMapping/>
  </p:clrMapOvr>
</p:sld>
</file>

<file path=ppt/theme/theme1.xml><?xml version="1.0" encoding="utf-8"?>
<a:theme xmlns:a="http://schemas.openxmlformats.org/drawingml/2006/main" name="Salerio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>
            <a:alpha val="0"/>
          </a:srgbClr>
        </a:solidFill>
        <a:ln w="60325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10433</TotalTime>
  <Words>4646</Words>
  <Application>Microsoft Office PowerPoint</Application>
  <PresentationFormat>On-screen Show (16:9)</PresentationFormat>
  <Paragraphs>893</Paragraphs>
  <Slides>85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92" baseType="lpstr">
      <vt:lpstr>Arial</vt:lpstr>
      <vt:lpstr>Calibri</vt:lpstr>
      <vt:lpstr>Roboto Condensed</vt:lpstr>
      <vt:lpstr>Wingdings</vt:lpstr>
      <vt:lpstr>Roboto Condensed Light</vt:lpstr>
      <vt:lpstr>Arvo</vt:lpstr>
      <vt:lpstr>Salerio template</vt:lpstr>
      <vt:lpstr>TAKLIMAT ePEROLEHAN MODUL PEMENUHAN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Bantuan</vt:lpstr>
      <vt:lpstr>Soal Jawab</vt:lpstr>
      <vt:lpstr>Terima Kasih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MOF</dc:creator>
  <cp:lastModifiedBy>NIK AHMAD ZAHAZLI BIN NIK YAH</cp:lastModifiedBy>
  <cp:revision>418</cp:revision>
  <cp:lastPrinted>2020-11-24T00:45:36Z</cp:lastPrinted>
  <dcterms:modified xsi:type="dcterms:W3CDTF">2020-11-24T03:12:21Z</dcterms:modified>
</cp:coreProperties>
</file>